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rawings/drawing4.xml" ContentType="application/vnd.openxmlformats-officedocument.drawingml.chartshape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rawings/drawing2.xml" ContentType="application/vnd.openxmlformats-officedocument.drawingml.chartshape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7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5.xml" ContentType="application/vnd.openxmlformats-officedocument.drawingml.chartshape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drawings/drawing3.xml" ContentType="application/vnd.openxmlformats-officedocument.drawingml.chartshapes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activeX/activeX1.xml" ContentType="application/vnd.ms-office.activeX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charts/chart6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6"/>
  </p:notesMasterIdLst>
  <p:sldIdLst>
    <p:sldId id="313" r:id="rId2"/>
    <p:sldId id="257" r:id="rId3"/>
    <p:sldId id="288" r:id="rId4"/>
    <p:sldId id="302" r:id="rId5"/>
    <p:sldId id="294" r:id="rId6"/>
    <p:sldId id="303" r:id="rId7"/>
    <p:sldId id="312" r:id="rId8"/>
    <p:sldId id="263" r:id="rId9"/>
    <p:sldId id="264" r:id="rId10"/>
    <p:sldId id="266" r:id="rId11"/>
    <p:sldId id="267" r:id="rId12"/>
    <p:sldId id="315" r:id="rId13"/>
    <p:sldId id="316" r:id="rId14"/>
    <p:sldId id="317" r:id="rId15"/>
    <p:sldId id="318" r:id="rId16"/>
    <p:sldId id="272" r:id="rId17"/>
    <p:sldId id="319" r:id="rId18"/>
    <p:sldId id="322" r:id="rId19"/>
    <p:sldId id="311" r:id="rId20"/>
    <p:sldId id="309" r:id="rId21"/>
    <p:sldId id="308" r:id="rId22"/>
    <p:sldId id="306" r:id="rId23"/>
    <p:sldId id="321" r:id="rId24"/>
    <p:sldId id="277" r:id="rId25"/>
    <p:sldId id="323" r:id="rId26"/>
    <p:sldId id="310" r:id="rId27"/>
    <p:sldId id="279" r:id="rId28"/>
    <p:sldId id="282" r:id="rId29"/>
    <p:sldId id="284" r:id="rId30"/>
    <p:sldId id="283" r:id="rId31"/>
    <p:sldId id="314" r:id="rId32"/>
    <p:sldId id="324" r:id="rId33"/>
    <p:sldId id="285" r:id="rId34"/>
    <p:sldId id="304" r:id="rId35"/>
  </p:sldIdLst>
  <p:sldSz cx="9144000" cy="6858000" type="screen4x3"/>
  <p:notesSz cx="6735763" cy="98663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9" autoAdjust="0"/>
    <p:restoredTop sz="93678" autoAdjust="0"/>
  </p:normalViewPr>
  <p:slideViewPr>
    <p:cSldViewPr>
      <p:cViewPr>
        <p:scale>
          <a:sx n="100" d="100"/>
          <a:sy n="100" d="100"/>
        </p:scale>
        <p:origin x="-1944" y="-2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95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activeX/activeX1.xml><?xml version="1.0" encoding="utf-8"?>
<ax:ocx xmlns:ax="http://schemas.microsoft.com/office/2006/activeX" xmlns:r="http://schemas.openxmlformats.org/officeDocument/2006/relationships" ax:classid="{978C9E23-D4B0-11CE-BF2D-00AA003F40D0}" ax:persistence="persistPropertyBag">
  <ax:ocxPr ax:name="ForeColor" ax:value="0"/>
  <ax:ocxPr ax:name="BackColor" ax:value="16777215"/>
  <ax:ocxPr ax:name="Caption" ax:value="Label1"/>
  <ax:ocxPr ax:name="Size" ax:value="16933;11298"/>
  <ax:ocxPr ax:name="FontName" ax:value="Arial"/>
  <ax:ocxPr ax:name="FontHeight" ax:value="285"/>
  <ax:ocxPr ax:name="FontCharSet" ax:value="204"/>
  <ax:ocxPr ax:name="FontPitchAndFamily" ax:value="2"/>
</ax:ocx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6.0317366579177613E-2"/>
          <c:y val="8.7896579469691843E-2"/>
          <c:w val="0.60000000000000064"/>
          <c:h val="0.8242068410606163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-5.9202054478968313E-2"/>
                  <c:y val="-3.0339909679705283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91 423,22</a:t>
                    </a:r>
                    <a:endParaRPr lang="en-US" dirty="0" smtClean="0"/>
                  </a:p>
                  <a:p>
                    <a:r>
                      <a:rPr lang="ru-RU" dirty="0" smtClean="0"/>
                      <a:t>16,02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1.1299724660251715E-3"/>
                  <c:y val="8.8256710215381493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23 265,39</a:t>
                    </a:r>
                    <a:endParaRPr lang="en-US" dirty="0" smtClean="0"/>
                  </a:p>
                  <a:p>
                    <a:r>
                      <a:rPr lang="ru-RU" dirty="0" smtClean="0"/>
                      <a:t>4,08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0.111459208223972"/>
                  <c:y val="-0.17953702838498045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455 856,26</a:t>
                    </a:r>
                    <a:endParaRPr lang="en-US" dirty="0" smtClean="0"/>
                  </a:p>
                  <a:p>
                    <a:r>
                      <a:rPr lang="ru-RU" dirty="0" smtClean="0"/>
                      <a:t>79,90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Val val="1"/>
            </c:dLbl>
            <c:showVal val="1"/>
            <c:showLeaderLines val="1"/>
          </c:dLbls>
          <c:cat>
            <c:strRef>
              <c:f>Лист1!$A$2:$A$4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Лист1!$B$2:$B$4</c:f>
              <c:numCache>
                <c:formatCode>#,##0.00</c:formatCode>
                <c:ptCount val="3"/>
                <c:pt idx="0">
                  <c:v>91423.22</c:v>
                </c:pt>
                <c:pt idx="1">
                  <c:v>23265.39</c:v>
                </c:pt>
                <c:pt idx="2">
                  <c:v>455856.26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71229932195975498"/>
          <c:y val="7.8409649926209773E-2"/>
          <c:w val="0.27103193350831123"/>
          <c:h val="0.28428956468655231"/>
        </c:manualLayout>
      </c:layout>
      <c:txPr>
        <a:bodyPr/>
        <a:lstStyle/>
        <a:p>
          <a:pPr>
            <a:defRPr sz="1800" baseline="0"/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5.8623398960592217E-2"/>
          <c:y val="7.6849331268435683E-2"/>
          <c:w val="0.56528263720439875"/>
          <c:h val="0.8223857853490685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28,68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1"/>
              <c:showVal val="1"/>
            </c:dLbl>
            <c:dLbl>
              <c:idx val="1"/>
              <c:layout>
                <c:manualLayout>
                  <c:x val="-8.5936187664042027E-2"/>
                  <c:y val="-0.12904670783073924"/>
                </c:manualLayout>
              </c:layout>
              <c:showVal val="1"/>
            </c:dLbl>
            <c:showVal val="1"/>
            <c:showLeaderLines val="1"/>
          </c:dLbls>
          <c:cat>
            <c:strRef>
              <c:f>Лист1!$A$2:$A$6</c:f>
              <c:strCache>
                <c:ptCount val="5"/>
                <c:pt idx="0">
                  <c:v>Налог на доходы физических лиц 26216,59</c:v>
                </c:pt>
                <c:pt idx="1">
                  <c:v>Доходы от уплаты акцизов 7631,33</c:v>
                </c:pt>
                <c:pt idx="2">
                  <c:v>Налоги на совокупный доход 50994,54</c:v>
                </c:pt>
                <c:pt idx="3">
                  <c:v>Налог на имущество организаций 6499,57</c:v>
                </c:pt>
                <c:pt idx="4">
                  <c:v>Государственная пошлина 81,19</c:v>
                </c:pt>
              </c:strCache>
            </c:strRef>
          </c:cat>
          <c:val>
            <c:numRef>
              <c:f>Лист1!$B$2:$B$6</c:f>
              <c:numCache>
                <c:formatCode>0.00%</c:formatCode>
                <c:ptCount val="5"/>
                <c:pt idx="0">
                  <c:v>0.28680000000000017</c:v>
                </c:pt>
                <c:pt idx="1">
                  <c:v>8.3400000000000002E-2</c:v>
                </c:pt>
                <c:pt idx="2">
                  <c:v>0.5578000000000003</c:v>
                </c:pt>
                <c:pt idx="3">
                  <c:v>7.1099999999999997E-2</c:v>
                </c:pt>
                <c:pt idx="4">
                  <c:v>9.0000000000000073E-4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66801543969120702"/>
          <c:y val="0.10463581321916136"/>
          <c:w val="0.30876216761379088"/>
          <c:h val="0.7859450748274317"/>
        </c:manualLayout>
      </c:layout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8.3321075648505591E-2"/>
          <c:y val="8.6944288519927151E-2"/>
          <c:w val="0.54286427210016164"/>
          <c:h val="0.8261114229601457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-0.14101599838954021"/>
                  <c:y val="1.0300933540693499E-3"/>
                </c:manualLayout>
              </c:layout>
              <c:showVal val="1"/>
            </c:dLbl>
            <c:dLbl>
              <c:idx val="2"/>
              <c:layout>
                <c:manualLayout>
                  <c:x val="-2.2094606514985411E-2"/>
                  <c:y val="-1.783267098464808E-2"/>
                </c:manualLayout>
              </c:layout>
              <c:showVal val="1"/>
            </c:dLbl>
            <c:dLbl>
              <c:idx val="3"/>
              <c:layout>
                <c:manualLayout>
                  <c:x val="1.6279409000355103E-2"/>
                  <c:y val="-3.1723795698909686E-2"/>
                </c:manualLayout>
              </c:layout>
              <c:showVal val="1"/>
            </c:dLbl>
            <c:dLbl>
              <c:idx val="4"/>
              <c:layout>
                <c:manualLayout>
                  <c:x val="-1.2936560592883849E-2"/>
                  <c:y val="-2.546817016785255E-2"/>
                </c:manualLayout>
              </c:layout>
              <c:showVal val="1"/>
            </c:dLbl>
            <c:dLbl>
              <c:idx val="5"/>
              <c:layout>
                <c:manualLayout>
                  <c:x val="1.9300854245832668E-3"/>
                  <c:y val="-7.1957628815037533E-2"/>
                </c:manualLayout>
              </c:layout>
              <c:showVal val="1"/>
            </c:dLbl>
            <c:dLbl>
              <c:idx val="6"/>
              <c:layout>
                <c:manualLayout>
                  <c:x val="4.824308122201193E-2"/>
                  <c:y val="-2.1957768797147732E-2"/>
                </c:manualLayout>
              </c:layout>
              <c:showVal val="1"/>
            </c:dLbl>
            <c:dLbl>
              <c:idx val="7"/>
              <c:layout>
                <c:manualLayout>
                  <c:x val="0.14607645951253392"/>
                  <c:y val="-6.4802268270115093E-2"/>
                </c:manualLayout>
              </c:layout>
              <c:showVal val="1"/>
            </c:dLbl>
            <c:showVal val="1"/>
            <c:showLeaderLines val="1"/>
          </c:dLbls>
          <c:cat>
            <c:strRef>
              <c:f>Лист1!$A$2:$A$10</c:f>
              <c:strCache>
                <c:ptCount val="9"/>
                <c:pt idx="0">
                  <c:v>Доходы от платных услуг (работ), компенсация затрат бюджетов - 12762,32</c:v>
                </c:pt>
                <c:pt idx="1">
                  <c:v>Доходы от продажи материальных активов - 3313,75</c:v>
                </c:pt>
                <c:pt idx="2">
                  <c:v>Штрафы, санкции, возмещение ущерба - 1053,92</c:v>
                </c:pt>
                <c:pt idx="3">
                  <c:v>Арендная плата за землю - 4498,39</c:v>
                </c:pt>
                <c:pt idx="4">
                  <c:v>Арендная плата за муниципальное имущество - 922,64</c:v>
                </c:pt>
                <c:pt idx="5">
                  <c:v>Плата за негативное воздействие на окружающую среду -287,03</c:v>
                </c:pt>
                <c:pt idx="6">
                  <c:v>Прочие поступления от использования муниципального имущества -3,46</c:v>
                </c:pt>
                <c:pt idx="7">
                  <c:v>Инициативные платежи - 423,81</c:v>
                </c:pt>
                <c:pt idx="8">
                  <c:v>Прочие неналоговые  - 0,07</c:v>
                </c:pt>
              </c:strCache>
            </c:strRef>
          </c:cat>
          <c:val>
            <c:numRef>
              <c:f>Лист1!$B$2:$B$10</c:f>
              <c:numCache>
                <c:formatCode>0.00%</c:formatCode>
                <c:ptCount val="9"/>
                <c:pt idx="0">
                  <c:v>0.54859999999999998</c:v>
                </c:pt>
                <c:pt idx="1">
                  <c:v>0.14240000000000008</c:v>
                </c:pt>
                <c:pt idx="2">
                  <c:v>4.5300000000000014E-2</c:v>
                </c:pt>
                <c:pt idx="3">
                  <c:v>0.1933</c:v>
                </c:pt>
                <c:pt idx="4">
                  <c:v>3.9699999999999999E-2</c:v>
                </c:pt>
                <c:pt idx="5">
                  <c:v>1.2300000000000005E-2</c:v>
                </c:pt>
                <c:pt idx="6">
                  <c:v>2.0000000000000015E-4</c:v>
                </c:pt>
                <c:pt idx="7">
                  <c:v>1.8200000000000011E-2</c:v>
                </c:pt>
                <c:pt idx="8">
                  <c:v>0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65937936284892051"/>
          <c:y val="6.4553190671122029E-2"/>
          <c:w val="0.33486207332782963"/>
          <c:h val="0.8889827768424583"/>
        </c:manualLayout>
      </c:layout>
      <c:txPr>
        <a:bodyPr/>
        <a:lstStyle/>
        <a:p>
          <a:pPr>
            <a:defRPr sz="1400" baseline="0"/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0.30184394138232806"/>
          <c:y val="0.25845241317048484"/>
          <c:w val="0.4375897856517964"/>
          <c:h val="0.3921270263273530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-4.7402887139107966E-2"/>
                  <c:y val="-7.774934355306376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Налог на доходы</a:t>
                    </a:r>
                  </a:p>
                  <a:p>
                    <a:r>
                      <a:rPr lang="ru-RU" dirty="0" smtClean="0"/>
                      <a:t>физ. лиц</a:t>
                    </a:r>
                  </a:p>
                  <a:p>
                    <a:r>
                      <a:rPr lang="ru-RU" dirty="0" smtClean="0"/>
                      <a:t>269</a:t>
                    </a:r>
                  </a:p>
                  <a:p>
                    <a:r>
                      <a:rPr lang="ru-RU" dirty="0" smtClean="0"/>
                      <a:t>6,07%</a:t>
                    </a:r>
                    <a:endParaRPr lang="en-US" dirty="0"/>
                  </a:p>
                </c:rich>
              </c:tx>
              <c:showVal val="1"/>
              <c:showPercent val="1"/>
            </c:dLbl>
            <c:dLbl>
              <c:idx val="1"/>
              <c:layout>
                <c:manualLayout>
                  <c:x val="4.4203083989501887E-2"/>
                  <c:y val="-0.15032919988649618"/>
                </c:manualLayout>
              </c:layout>
              <c:tx>
                <c:rich>
                  <a:bodyPr/>
                  <a:lstStyle/>
                  <a:p>
                    <a:r>
                      <a:rPr lang="ru-RU" sz="1200" baseline="0" dirty="0" smtClean="0"/>
                      <a:t>Налоги по </a:t>
                    </a:r>
                  </a:p>
                  <a:p>
                    <a:r>
                      <a:rPr lang="ru-RU" sz="1200" baseline="0" dirty="0" smtClean="0"/>
                      <a:t>упрощенной </a:t>
                    </a:r>
                  </a:p>
                  <a:p>
                    <a:r>
                      <a:rPr lang="ru-RU" sz="1200" baseline="0" dirty="0" smtClean="0"/>
                      <a:t>системе н/о</a:t>
                    </a:r>
                  </a:p>
                  <a:p>
                    <a:r>
                      <a:rPr lang="ru-RU" sz="1200" baseline="0" dirty="0" smtClean="0"/>
                      <a:t>2435,3</a:t>
                    </a:r>
                  </a:p>
                  <a:p>
                    <a:r>
                      <a:rPr lang="ru-RU" sz="1200" baseline="0" dirty="0" smtClean="0"/>
                      <a:t>54,94%</a:t>
                    </a:r>
                    <a:endParaRPr lang="en-US" sz="1200" baseline="0" dirty="0"/>
                  </a:p>
                </c:rich>
              </c:tx>
              <c:showVal val="1"/>
              <c:showPercent val="1"/>
            </c:dLbl>
            <c:dLbl>
              <c:idx val="2"/>
              <c:layout>
                <c:manualLayout>
                  <c:x val="0.17373629632549811"/>
                  <c:y val="3.4813433334075099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Единый налог на</a:t>
                    </a:r>
                  </a:p>
                  <a:p>
                    <a:r>
                      <a:rPr lang="ru-RU" dirty="0" smtClean="0"/>
                      <a:t>вменен. налог</a:t>
                    </a:r>
                  </a:p>
                  <a:p>
                    <a:r>
                      <a:rPr lang="ru-RU" dirty="0" smtClean="0"/>
                      <a:t>2,6</a:t>
                    </a:r>
                  </a:p>
                  <a:p>
                    <a:r>
                      <a:rPr lang="ru-RU" dirty="0" smtClean="0"/>
                      <a:t>0,06%</a:t>
                    </a:r>
                    <a:endParaRPr lang="en-US" dirty="0"/>
                  </a:p>
                </c:rich>
              </c:tx>
              <c:showVal val="1"/>
              <c:showPercent val="1"/>
            </c:dLbl>
            <c:dLbl>
              <c:idx val="3"/>
              <c:layout>
                <c:manualLayout>
                  <c:x val="4.8208689177904947E-2"/>
                  <c:y val="8.5856185876749869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Единый </a:t>
                    </a:r>
                  </a:p>
                  <a:p>
                    <a:r>
                      <a:rPr lang="ru-RU" dirty="0" smtClean="0"/>
                      <a:t>Сельхозналог</a:t>
                    </a:r>
                  </a:p>
                  <a:p>
                    <a:r>
                      <a:rPr lang="ru-RU" baseline="0" dirty="0" smtClean="0"/>
                      <a:t> </a:t>
                    </a:r>
                    <a:r>
                      <a:rPr lang="ru-RU" dirty="0" smtClean="0"/>
                      <a:t>0,3</a:t>
                    </a:r>
                  </a:p>
                  <a:p>
                    <a:r>
                      <a:rPr lang="ru-RU" dirty="0" smtClean="0"/>
                      <a:t>0,01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Percent val="1"/>
            </c:dLbl>
            <c:dLbl>
              <c:idx val="4"/>
              <c:layout>
                <c:manualLayout>
                  <c:x val="-5.6051007773329789E-2"/>
                  <c:y val="-1.13066120668551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Патентная </a:t>
                    </a:r>
                  </a:p>
                  <a:p>
                    <a:r>
                      <a:rPr lang="ru-RU" dirty="0" smtClean="0"/>
                      <a:t>система</a:t>
                    </a:r>
                  </a:p>
                  <a:p>
                    <a:r>
                      <a:rPr lang="ru-RU" dirty="0" smtClean="0"/>
                      <a:t>18,1</a:t>
                    </a:r>
                  </a:p>
                  <a:p>
                    <a:r>
                      <a:rPr lang="ru-RU" dirty="0" smtClean="0"/>
                      <a:t>0,41%</a:t>
                    </a:r>
                    <a:endParaRPr lang="en-US" dirty="0"/>
                  </a:p>
                </c:rich>
              </c:tx>
              <c:showVal val="1"/>
              <c:showPercent val="1"/>
            </c:dLbl>
            <c:dLbl>
              <c:idx val="5"/>
              <c:layout>
                <c:manualLayout>
                  <c:x val="-0.13011329833770779"/>
                  <c:y val="3.0714147213475054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Налог на </a:t>
                    </a:r>
                    <a:r>
                      <a:rPr lang="ru-RU" dirty="0" err="1" smtClean="0"/>
                      <a:t>имущ</a:t>
                    </a:r>
                    <a:r>
                      <a:rPr lang="ru-RU" dirty="0" smtClean="0"/>
                      <a:t>.</a:t>
                    </a:r>
                  </a:p>
                  <a:p>
                    <a:r>
                      <a:rPr lang="ru-RU" dirty="0" smtClean="0"/>
                      <a:t>физических лиц</a:t>
                    </a:r>
                  </a:p>
                  <a:p>
                    <a:r>
                      <a:rPr lang="ru-RU" dirty="0" smtClean="0"/>
                      <a:t>1005,8</a:t>
                    </a:r>
                  </a:p>
                  <a:p>
                    <a:r>
                      <a:rPr lang="ru-RU" dirty="0" smtClean="0"/>
                      <a:t>22,69%</a:t>
                    </a:r>
                    <a:endParaRPr lang="en-US" dirty="0"/>
                  </a:p>
                </c:rich>
              </c:tx>
              <c:showVal val="1"/>
              <c:showPercent val="1"/>
            </c:dLbl>
            <c:dLbl>
              <c:idx val="6"/>
              <c:layout>
                <c:manualLayout>
                  <c:x val="-5.8915026246719182E-2"/>
                  <c:y val="-5.132953618917562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Налог на имущество</a:t>
                    </a:r>
                  </a:p>
                  <a:p>
                    <a:r>
                      <a:rPr lang="ru-RU" dirty="0" smtClean="0"/>
                      <a:t>организаций</a:t>
                    </a:r>
                  </a:p>
                  <a:p>
                    <a:r>
                      <a:rPr lang="ru-RU" dirty="0" smtClean="0"/>
                      <a:t>103,1</a:t>
                    </a:r>
                  </a:p>
                  <a:p>
                    <a:r>
                      <a:rPr lang="ru-RU" dirty="0" smtClean="0"/>
                      <a:t>2,33%</a:t>
                    </a:r>
                    <a:endParaRPr lang="en-US" dirty="0"/>
                  </a:p>
                </c:rich>
              </c:tx>
              <c:showVal val="1"/>
              <c:showPercent val="1"/>
            </c:dLbl>
            <c:dLbl>
              <c:idx val="7"/>
              <c:layout>
                <c:manualLayout>
                  <c:x val="-2.1194444444444443E-2"/>
                  <c:y val="-0.11190895149257205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Земельный налог</a:t>
                    </a:r>
                  </a:p>
                  <a:p>
                    <a:r>
                      <a:rPr lang="ru-RU" dirty="0" smtClean="0"/>
                      <a:t>598,1</a:t>
                    </a:r>
                  </a:p>
                  <a:p>
                    <a:r>
                      <a:rPr lang="ru-RU" dirty="0" smtClean="0"/>
                      <a:t>13,49%</a:t>
                    </a:r>
                    <a:endParaRPr lang="en-US" dirty="0"/>
                  </a:p>
                </c:rich>
              </c:tx>
              <c:showVal val="1"/>
              <c:showPercent val="1"/>
            </c:dLbl>
            <c:txPr>
              <a:bodyPr/>
              <a:lstStyle/>
              <a:p>
                <a:pPr>
                  <a:defRPr sz="1200" baseline="0"/>
                </a:pPr>
                <a:endParaRPr lang="ru-RU"/>
              </a:p>
            </c:txPr>
            <c:showVal val="1"/>
            <c:showPercent val="1"/>
            <c:showLeaderLines val="1"/>
          </c:dLbls>
          <c:val>
            <c:numRef>
              <c:f>Лист1!$B$2:$B$9</c:f>
              <c:numCache>
                <c:formatCode>General</c:formatCode>
                <c:ptCount val="8"/>
                <c:pt idx="0">
                  <c:v>269</c:v>
                </c:pt>
                <c:pt idx="1">
                  <c:v>2435.3000000000002</c:v>
                </c:pt>
                <c:pt idx="2">
                  <c:v>2.6</c:v>
                </c:pt>
                <c:pt idx="3">
                  <c:v>0.30000000000000016</c:v>
                </c:pt>
                <c:pt idx="4">
                  <c:v>18.100000000000001</c:v>
                </c:pt>
                <c:pt idx="5">
                  <c:v>1005.8</c:v>
                </c:pt>
                <c:pt idx="6">
                  <c:v>103.1</c:v>
                </c:pt>
                <c:pt idx="7">
                  <c:v>598.1</c:v>
                </c:pt>
              </c:numCache>
            </c:numRef>
          </c:val>
        </c:ser>
      </c:pie3D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0.18348632559345282"/>
          <c:y val="0.14757386682773471"/>
          <c:w val="0.66692983187053434"/>
          <c:h val="0.6478010859171510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Pt>
            <c:idx val="1"/>
            <c:explosion val="34"/>
          </c:dPt>
          <c:dPt>
            <c:idx val="2"/>
            <c:explosion val="24"/>
          </c:dPt>
          <c:dLbls>
            <c:dLbl>
              <c:idx val="0"/>
              <c:layout>
                <c:manualLayout>
                  <c:x val="5.3779556901085067E-2"/>
                  <c:y val="2.202823614142891E-2"/>
                </c:manualLayout>
              </c:layout>
              <c:tx>
                <c:rich>
                  <a:bodyPr/>
                  <a:lstStyle/>
                  <a:p>
                    <a:r>
                      <a:rPr lang="ru-RU" sz="1400" b="1" dirty="0" smtClean="0"/>
                      <a:t>Дотации </a:t>
                    </a:r>
                  </a:p>
                  <a:p>
                    <a:r>
                      <a:rPr lang="ru-RU" sz="1400" b="1" dirty="0" smtClean="0"/>
                      <a:t>116517,10</a:t>
                    </a:r>
                  </a:p>
                  <a:p>
                    <a:r>
                      <a:rPr lang="ru-RU" sz="1400" b="1" dirty="0" smtClean="0"/>
                      <a:t>25,56%</a:t>
                    </a:r>
                    <a:endParaRPr lang="en-US" sz="1400" b="1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7.1757073288153173E-2"/>
                  <c:y val="-4.4143450387330536E-2"/>
                </c:manualLayout>
              </c:layout>
              <c:tx>
                <c:rich>
                  <a:bodyPr/>
                  <a:lstStyle/>
                  <a:p>
                    <a:r>
                      <a:rPr lang="ru-RU" sz="1400" b="1" dirty="0" smtClean="0"/>
                      <a:t>Субсидии</a:t>
                    </a:r>
                  </a:p>
                  <a:p>
                    <a:r>
                      <a:rPr lang="ru-RU" sz="1400" b="1" dirty="0" smtClean="0"/>
                      <a:t>187302,97</a:t>
                    </a:r>
                  </a:p>
                  <a:p>
                    <a:r>
                      <a:rPr lang="ru-RU" sz="1400" b="1" dirty="0" smtClean="0"/>
                      <a:t>41,09%</a:t>
                    </a:r>
                    <a:endParaRPr lang="en-US" sz="1400" b="1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1.0892771173573309E-2"/>
                  <c:y val="2.8159206157117249E-2"/>
                </c:manualLayout>
              </c:layout>
              <c:tx>
                <c:rich>
                  <a:bodyPr/>
                  <a:lstStyle/>
                  <a:p>
                    <a:pPr>
                      <a:defRPr sz="1400" b="1"/>
                    </a:pPr>
                    <a:r>
                      <a:rPr lang="ru-RU" sz="1400" b="1" dirty="0" smtClean="0"/>
                      <a:t>Субвенции</a:t>
                    </a:r>
                  </a:p>
                  <a:p>
                    <a:pPr>
                      <a:defRPr sz="1400" b="1"/>
                    </a:pPr>
                    <a:r>
                      <a:rPr lang="ru-RU" sz="1400" b="1" dirty="0" smtClean="0"/>
                      <a:t>126380,54</a:t>
                    </a:r>
                  </a:p>
                  <a:p>
                    <a:pPr>
                      <a:defRPr sz="1400" b="1"/>
                    </a:pPr>
                    <a:r>
                      <a:rPr lang="ru-RU" sz="1400" b="1" dirty="0" smtClean="0"/>
                      <a:t>27,72%</a:t>
                    </a:r>
                    <a:endParaRPr lang="en-US" sz="1400" b="1" dirty="0"/>
                  </a:p>
                </c:rich>
              </c:tx>
              <c:spPr/>
              <c:showVal val="1"/>
            </c:dLbl>
            <c:dLbl>
              <c:idx val="3"/>
              <c:layout>
                <c:manualLayout>
                  <c:x val="-2.6153459800762929E-2"/>
                  <c:y val="2.4834849203280576E-2"/>
                </c:manualLayout>
              </c:layout>
              <c:tx>
                <c:rich>
                  <a:bodyPr/>
                  <a:lstStyle/>
                  <a:p>
                    <a:pPr>
                      <a:defRPr sz="1400" b="1"/>
                    </a:pPr>
                    <a:r>
                      <a:rPr lang="ru-RU" sz="1400" b="1" dirty="0" smtClean="0"/>
                      <a:t>Иные межбюджетные трансферты 25258,48</a:t>
                    </a:r>
                  </a:p>
                  <a:p>
                    <a:pPr>
                      <a:defRPr sz="1400" b="1"/>
                    </a:pPr>
                    <a:r>
                      <a:rPr lang="ru-RU" sz="1400" b="1" dirty="0" smtClean="0"/>
                      <a:t>5,54%</a:t>
                    </a:r>
                    <a:endParaRPr lang="en-US" sz="1400" b="1" dirty="0"/>
                  </a:p>
                </c:rich>
              </c:tx>
              <c:spPr/>
              <c:showVal val="1"/>
            </c:dLbl>
            <c:dLbl>
              <c:idx val="4"/>
              <c:layout>
                <c:manualLayout>
                  <c:x val="3.7546913726087434E-2"/>
                  <c:y val="9.741179917675518E-3"/>
                </c:manualLayout>
              </c:layout>
              <c:tx>
                <c:rich>
                  <a:bodyPr/>
                  <a:lstStyle/>
                  <a:p>
                    <a:r>
                      <a:rPr lang="ru-RU" sz="1400" b="1" dirty="0" smtClean="0"/>
                      <a:t>Прочие безвозмездные перечисления</a:t>
                    </a:r>
                  </a:p>
                  <a:p>
                    <a:r>
                      <a:rPr lang="ru-RU" sz="1400" b="1" dirty="0" smtClean="0"/>
                      <a:t>397,17</a:t>
                    </a:r>
                  </a:p>
                  <a:p>
                    <a:r>
                      <a:rPr lang="ru-RU" sz="1400" b="1" dirty="0" smtClean="0"/>
                      <a:t>0,09%</a:t>
                    </a:r>
                    <a:endParaRPr lang="en-US" sz="1400" b="1" dirty="0"/>
                  </a:p>
                </c:rich>
              </c:tx>
              <c:showVal val="1"/>
            </c:dLbl>
            <c:showVal val="1"/>
          </c:dLbls>
          <c:cat>
            <c:strRef>
              <c:f>Лист1!$A$2:$A$6</c:f>
              <c:strCache>
                <c:ptCount val="5"/>
                <c:pt idx="0">
                  <c:v>Дотации </c:v>
                </c:pt>
                <c:pt idx="1">
                  <c:v>Субсидии</c:v>
                </c:pt>
                <c:pt idx="2">
                  <c:v>Субвенции</c:v>
                </c:pt>
                <c:pt idx="3">
                  <c:v>Иные межбюджетные трансферты</c:v>
                </c:pt>
                <c:pt idx="4">
                  <c:v>Прочие безвозмездные поступления (с учетом возврата остатков субсидий, субвенций)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 formatCode="0.00">
                  <c:v>116517.1</c:v>
                </c:pt>
                <c:pt idx="1">
                  <c:v>187302.97</c:v>
                </c:pt>
                <c:pt idx="2">
                  <c:v>126380.54</c:v>
                </c:pt>
                <c:pt idx="3">
                  <c:v>25258.48000000001</c:v>
                </c:pt>
                <c:pt idx="4">
                  <c:v>397.17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Столбец4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Дотации </c:v>
                </c:pt>
                <c:pt idx="1">
                  <c:v>Субсидии</c:v>
                </c:pt>
                <c:pt idx="2">
                  <c:v>Субвенции</c:v>
                </c:pt>
                <c:pt idx="3">
                  <c:v>Иные межбюджетные трансферты</c:v>
                </c:pt>
                <c:pt idx="4">
                  <c:v>Прочие безвозмездные поступления (с учетом возврата остатков субсидий, субвенций)</c:v>
                </c:pt>
              </c:strCache>
            </c:strRef>
          </c:cat>
          <c:val>
            <c:numRef>
              <c:f>Лист1!$C$2:$C$6</c:f>
              <c:numCache>
                <c:formatCode>0.000</c:formatCode>
                <c:ptCount val="5"/>
                <c:pt idx="0">
                  <c:v>25.560052635890088</c:v>
                </c:pt>
                <c:pt idx="1">
                  <c:v>41.088164501678641</c:v>
                </c:pt>
                <c:pt idx="2">
                  <c:v>27.723769769005692</c:v>
                </c:pt>
                <c:pt idx="3">
                  <c:v>5.5408869453717715</c:v>
                </c:pt>
                <c:pt idx="4">
                  <c:v>8.7126148053774707E-2</c:v>
                </c:pt>
              </c:numCache>
            </c:numRef>
          </c:val>
        </c:ser>
      </c:pie3D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rotY val="170"/>
      <c:perspective val="30"/>
    </c:view3D>
    <c:plotArea>
      <c:layout>
        <c:manualLayout>
          <c:layoutTarget val="inner"/>
          <c:xMode val="edge"/>
          <c:yMode val="edge"/>
          <c:x val="6.0036065680843805E-2"/>
          <c:y val="8.3833083015217497E-2"/>
          <c:w val="0.54258772294970448"/>
          <c:h val="0.8228524170800635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2.8341181064804613E-2"/>
                  <c:y val="-8.8646768507287255E-2"/>
                </c:manualLayout>
              </c:layout>
              <c:tx>
                <c:rich>
                  <a:bodyPr/>
                  <a:lstStyle/>
                  <a:p>
                    <a:r>
                      <a:rPr lang="ru-RU" sz="1800" b="1" baseline="0" dirty="0" smtClean="0"/>
                      <a:t>7982,36</a:t>
                    </a:r>
                  </a:p>
                  <a:p>
                    <a:endParaRPr lang="ru-RU" sz="1800" b="1" baseline="0" dirty="0" smtClean="0"/>
                  </a:p>
                  <a:p>
                    <a:endParaRPr lang="ru-RU" sz="1400" b="1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-2.7553954782899879E-2"/>
                  <c:y val="0.10540685263806425"/>
                </c:manualLayout>
              </c:layout>
              <c:tx>
                <c:rich>
                  <a:bodyPr/>
                  <a:lstStyle/>
                  <a:p>
                    <a:r>
                      <a:rPr lang="ru-RU" sz="1800" b="1" i="0" baseline="0" dirty="0" smtClean="0"/>
                      <a:t>85304,96</a:t>
                    </a:r>
                    <a:endParaRPr lang="en-US" sz="1400" b="1" i="0" baseline="0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-3.7186150153006615E-2"/>
                  <c:y val="9.0010002148250227E-3"/>
                </c:manualLayout>
              </c:layout>
              <c:tx>
                <c:rich>
                  <a:bodyPr/>
                  <a:lstStyle/>
                  <a:p>
                    <a:pPr>
                      <a:defRPr sz="1800" b="1" i="0" baseline="0"/>
                    </a:pPr>
                    <a:r>
                      <a:rPr lang="ru-RU" sz="1800" b="1" i="0" baseline="0" dirty="0" smtClean="0"/>
                      <a:t>406,80</a:t>
                    </a:r>
                  </a:p>
                </c:rich>
              </c:tx>
              <c:spPr/>
              <c:showVal val="1"/>
            </c:dLbl>
            <c:dLbl>
              <c:idx val="3"/>
              <c:layout>
                <c:manualLayout>
                  <c:x val="2.3724879708236404E-2"/>
                  <c:y val="-0.11276297633621259"/>
                </c:manualLayout>
              </c:layout>
              <c:tx>
                <c:rich>
                  <a:bodyPr/>
                  <a:lstStyle/>
                  <a:p>
                    <a:pPr>
                      <a:defRPr sz="1800" b="1" i="0" baseline="0"/>
                    </a:pPr>
                    <a:r>
                      <a:rPr lang="ru-RU" sz="1800" b="1" i="0" baseline="0" dirty="0" smtClean="0"/>
                      <a:t>564,95</a:t>
                    </a:r>
                    <a:endParaRPr lang="en-US" sz="1400" b="1" i="0" baseline="0" dirty="0"/>
                  </a:p>
                </c:rich>
              </c:tx>
              <c:spPr>
                <a:ln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</c:spPr>
              <c:showVal val="1"/>
            </c:dLbl>
            <c:txPr>
              <a:bodyPr/>
              <a:lstStyle/>
              <a:p>
                <a:pPr>
                  <a:defRPr sz="1800" baseline="0"/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Сельское хозяйство</c:v>
                </c:pt>
                <c:pt idx="1">
                  <c:v>Дорожное хозяйство</c:v>
                </c:pt>
                <c:pt idx="2">
                  <c:v>Транспорт</c:v>
                </c:pt>
                <c:pt idx="3">
                  <c:v>Другие вопросы в области экономики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 formatCode="0.00">
                  <c:v>7982.3640000000005</c:v>
                </c:pt>
                <c:pt idx="1">
                  <c:v>85304.963999999993</c:v>
                </c:pt>
                <c:pt idx="2" formatCode="0.00">
                  <c:v>564.95399999999984</c:v>
                </c:pt>
                <c:pt idx="3">
                  <c:v>406.8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Сельское хозяйство</c:v>
                </c:pt>
                <c:pt idx="1">
                  <c:v>Дорожное хозяйство</c:v>
                </c:pt>
                <c:pt idx="2">
                  <c:v>Транспорт</c:v>
                </c:pt>
                <c:pt idx="3">
                  <c:v>Другие вопросы в области экономики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Сельское хозяйство</c:v>
                </c:pt>
                <c:pt idx="1">
                  <c:v>Дорожное хозяйство</c:v>
                </c:pt>
                <c:pt idx="2">
                  <c:v>Транспорт</c:v>
                </c:pt>
                <c:pt idx="3">
                  <c:v>Другие вопросы в области экономики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</c:pie3DChart>
    </c:plotArea>
    <c:legend>
      <c:legendPos val="r"/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Lbls>
            <c:showVal val="1"/>
            <c:showLeaderLines val="1"/>
          </c:dLbls>
          <c:cat>
            <c:strRef>
              <c:f>Лист1!$A$2:$A$6</c:f>
              <c:strCache>
                <c:ptCount val="5"/>
                <c:pt idx="0">
                  <c:v>Заработная плата и начисления</c:v>
                </c:pt>
                <c:pt idx="1">
                  <c:v>Коммунальные услуги</c:v>
                </c:pt>
                <c:pt idx="2">
                  <c:v>Оплата работ, услуг и прочих расходов</c:v>
                </c:pt>
                <c:pt idx="3">
                  <c:v>Расходы на приобретение материальных запасов</c:v>
                </c:pt>
                <c:pt idx="4">
                  <c:v>Расходы на приобретение основных средств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3899.6</c:v>
                </c:pt>
                <c:pt idx="1">
                  <c:v>203.9</c:v>
                </c:pt>
                <c:pt idx="2">
                  <c:v>354.68</c:v>
                </c:pt>
                <c:pt idx="3">
                  <c:v>69.099999999999994</c:v>
                </c:pt>
                <c:pt idx="4">
                  <c:v>58</c:v>
                </c:pt>
              </c:numCache>
            </c:numRef>
          </c:val>
        </c:ser>
        <c:firstSliceAng val="0"/>
      </c:pieChart>
    </c:plotArea>
    <c:legend>
      <c:legendPos val="r"/>
      <c:layout/>
      <c:txPr>
        <a:bodyPr/>
        <a:lstStyle/>
        <a:p>
          <a:pPr>
            <a:defRPr sz="1400" baseline="0"/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0.25</cdr:x>
      <cdr:y>0.80519</cdr:y>
    </cdr:from>
    <cdr:to>
      <cdr:x>0.74219</cdr:x>
      <cdr:y>0.97143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285984" y="4429130"/>
          <a:ext cx="4500601" cy="9144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4800" dirty="0" smtClean="0">
              <a:latin typeface="+mj-lt"/>
            </a:rPr>
            <a:t>570 544,87тыс.руб.</a:t>
          </a:r>
          <a:endParaRPr lang="ru-RU" sz="4800" dirty="0">
            <a:latin typeface="+mj-lt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0.14813</cdr:x>
      <cdr:y>0.8375</cdr:y>
    </cdr:from>
    <cdr:to>
      <cdr:x>0.90523</cdr:x>
      <cdr:y>0.95793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296144" y="4447420"/>
          <a:ext cx="6624736" cy="63954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ru-RU" sz="4800" dirty="0" smtClean="0">
              <a:latin typeface="+mj-lt"/>
            </a:rPr>
            <a:t>91 423,22 </a:t>
          </a:r>
          <a:r>
            <a:rPr lang="ru-RU" sz="4800" dirty="0" err="1" smtClean="0">
              <a:latin typeface="+mj-lt"/>
            </a:rPr>
            <a:t>тыс.руб</a:t>
          </a:r>
          <a:r>
            <a:rPr lang="ru-RU" sz="4800" b="1" dirty="0" smtClean="0">
              <a:latin typeface="+mj-lt"/>
            </a:rPr>
            <a:t>.</a:t>
          </a:r>
        </a:p>
        <a:p xmlns:a="http://schemas.openxmlformats.org/drawingml/2006/main">
          <a:endParaRPr lang="ru-RU" sz="4800" b="1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0.02381</cdr:x>
      <cdr:y>0.85</cdr:y>
    </cdr:from>
    <cdr:to>
      <cdr:x>0.65873</cdr:x>
      <cdr:y>1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214282" y="4857764"/>
          <a:ext cx="5715014" cy="8572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Franklin Gothic Book"/>
            </a:defRPr>
          </a:lvl1pPr>
          <a:lvl2pPr marL="457200" indent="0">
            <a:defRPr sz="1100">
              <a:latin typeface="Franklin Gothic Book"/>
            </a:defRPr>
          </a:lvl2pPr>
          <a:lvl3pPr marL="914400" indent="0">
            <a:defRPr sz="1100">
              <a:latin typeface="Franklin Gothic Book"/>
            </a:defRPr>
          </a:lvl3pPr>
          <a:lvl4pPr marL="1371600" indent="0">
            <a:defRPr sz="1100">
              <a:latin typeface="Franklin Gothic Book"/>
            </a:defRPr>
          </a:lvl4pPr>
          <a:lvl5pPr marL="1828800" indent="0">
            <a:defRPr sz="1100">
              <a:latin typeface="Franklin Gothic Book"/>
            </a:defRPr>
          </a:lvl5pPr>
          <a:lvl6pPr marL="2286000" indent="0">
            <a:defRPr sz="1100">
              <a:latin typeface="Franklin Gothic Book"/>
            </a:defRPr>
          </a:lvl6pPr>
          <a:lvl7pPr marL="2743200" indent="0">
            <a:defRPr sz="1100">
              <a:latin typeface="Franklin Gothic Book"/>
            </a:defRPr>
          </a:lvl7pPr>
          <a:lvl8pPr marL="3200400" indent="0">
            <a:defRPr sz="1100">
              <a:latin typeface="Franklin Gothic Book"/>
            </a:defRPr>
          </a:lvl8pPr>
          <a:lvl9pPr marL="3657600" indent="0">
            <a:defRPr sz="1100">
              <a:latin typeface="Franklin Gothic Book"/>
            </a:defRPr>
          </a:lvl9pPr>
        </a:lstStyle>
        <a:p xmlns:a="http://schemas.openxmlformats.org/drawingml/2006/main">
          <a:r>
            <a:rPr lang="ru-RU" sz="4800" dirty="0" smtClean="0">
              <a:latin typeface="+mj-lt"/>
              <a:cs typeface="Times New Roman" pitchFamily="18" charset="0"/>
            </a:rPr>
            <a:t>23</a:t>
          </a:r>
          <a:r>
            <a:rPr lang="ru-RU" sz="4800" dirty="0" smtClean="0">
              <a:latin typeface="Franklin Gothic Medium"/>
              <a:cs typeface="Times New Roman" pitchFamily="18" charset="0"/>
            </a:rPr>
            <a:t> 265,39 </a:t>
          </a:r>
          <a:r>
            <a:rPr lang="ru-RU" sz="4800" dirty="0" smtClean="0">
              <a:latin typeface="Franklin Gothic Medium" pitchFamily="34" charset="0"/>
              <a:cs typeface="Times New Roman" pitchFamily="18" charset="0"/>
            </a:rPr>
            <a:t>тыс.руб.</a:t>
          </a:r>
          <a:endParaRPr lang="ru-RU" sz="4800" dirty="0">
            <a:latin typeface="Franklin Gothic Medium" pitchFamily="34" charset="0"/>
            <a:cs typeface="Times New Roman" pitchFamily="18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0.23387</cdr:x>
      <cdr:y>0.84198</cdr:y>
    </cdr:from>
    <cdr:to>
      <cdr:x>0.75806</cdr:x>
      <cdr:y>0.97436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088232" y="4729086"/>
          <a:ext cx="4680520" cy="74352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4800" dirty="0">
              <a:latin typeface="+mj-lt"/>
            </a:rPr>
            <a:t>4</a:t>
          </a:r>
          <a:r>
            <a:rPr lang="ru-RU" sz="4800" dirty="0" smtClean="0">
              <a:latin typeface="+mj-lt"/>
            </a:rPr>
            <a:t> 432,3 </a:t>
          </a:r>
          <a:r>
            <a:rPr lang="ru-RU" sz="4800" dirty="0" err="1" smtClean="0">
              <a:latin typeface="+mj-lt"/>
            </a:rPr>
            <a:t>тыс.руб</a:t>
          </a:r>
          <a:r>
            <a:rPr lang="ru-RU" sz="4800" b="1" dirty="0" smtClean="0">
              <a:latin typeface="+mj-lt"/>
            </a:rPr>
            <a:t>.</a:t>
          </a:r>
          <a:endParaRPr lang="ru-RU" sz="4800" b="1" dirty="0">
            <a:latin typeface="+mj-lt"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0.30637</cdr:x>
      <cdr:y>0.83326</cdr:y>
    </cdr:from>
    <cdr:to>
      <cdr:x>0.95481</cdr:x>
      <cdr:y>0.95826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664296" y="4464496"/>
          <a:ext cx="5639065" cy="66973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ru-RU" sz="4800" b="1" dirty="0">
              <a:latin typeface="+mn-lt"/>
              <a:ea typeface="+mn-ea"/>
              <a:cs typeface="+mn-cs"/>
            </a:rPr>
            <a:t>94 </a:t>
          </a:r>
          <a:r>
            <a:rPr lang="ru-RU" sz="4800" b="1" dirty="0" smtClean="0">
              <a:latin typeface="+mn-lt"/>
              <a:ea typeface="+mn-ea"/>
              <a:cs typeface="+mn-cs"/>
            </a:rPr>
            <a:t>259,08 </a:t>
          </a:r>
          <a:r>
            <a:rPr lang="ru-RU" sz="4800" dirty="0" smtClean="0">
              <a:latin typeface="+mj-lt"/>
            </a:rPr>
            <a:t>тыс. руб.</a:t>
          </a:r>
        </a:p>
        <a:p xmlns:a="http://schemas.openxmlformats.org/drawingml/2006/main">
          <a:endParaRPr lang="ru-RU" sz="4800" b="1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18830" cy="493316"/>
          </a:xfrm>
          <a:prstGeom prst="rect">
            <a:avLst/>
          </a:prstGeom>
        </p:spPr>
        <p:txBody>
          <a:bodyPr vert="horz" lIns="90313" tIns="45156" rIns="90313" bIns="45156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6" y="2"/>
            <a:ext cx="2918830" cy="493316"/>
          </a:xfrm>
          <a:prstGeom prst="rect">
            <a:avLst/>
          </a:prstGeom>
        </p:spPr>
        <p:txBody>
          <a:bodyPr vert="horz" lIns="90313" tIns="45156" rIns="90313" bIns="45156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0FA31620-E494-44AC-93DA-C1186645A267}" type="datetimeFigureOut">
              <a:rPr lang="ru-RU"/>
              <a:pPr>
                <a:defRPr/>
              </a:pPr>
              <a:t>28.03.2024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41363"/>
            <a:ext cx="4929187" cy="36988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313" tIns="45156" rIns="90313" bIns="45156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686501"/>
            <a:ext cx="5388610" cy="4439841"/>
          </a:xfrm>
          <a:prstGeom prst="rect">
            <a:avLst/>
          </a:prstGeom>
        </p:spPr>
        <p:txBody>
          <a:bodyPr vert="horz" lIns="90313" tIns="45156" rIns="90313" bIns="45156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371287"/>
            <a:ext cx="2918830" cy="493316"/>
          </a:xfrm>
          <a:prstGeom prst="rect">
            <a:avLst/>
          </a:prstGeom>
        </p:spPr>
        <p:txBody>
          <a:bodyPr vert="horz" lIns="90313" tIns="45156" rIns="90313" bIns="4515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6" y="9371287"/>
            <a:ext cx="2918830" cy="493316"/>
          </a:xfrm>
          <a:prstGeom prst="rect">
            <a:avLst/>
          </a:prstGeom>
        </p:spPr>
        <p:txBody>
          <a:bodyPr vert="horz" lIns="90313" tIns="45156" rIns="90313" bIns="45156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17C23D2B-F561-4B81-8005-44126FEA12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942469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C23D2B-F561-4B81-8005-44126FEA124C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268766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C23D2B-F561-4B81-8005-44126FEA124C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03907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C23D2B-F561-4B81-8005-44126FEA124C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03907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97D976-5660-410C-BE12-29EE60D465B0}" type="datetimeFigureOut">
              <a:rPr lang="ru-RU"/>
              <a:pPr>
                <a:defRPr/>
              </a:pPr>
              <a:t>28.03.2024</a:t>
            </a:fld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11413D-67CE-4C98-8423-8832C5DEA8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BDE54F-1DCE-4FB0-A2AE-D56711E7EBFD}" type="datetimeFigureOut">
              <a:rPr lang="ru-RU"/>
              <a:pPr>
                <a:defRPr/>
              </a:pPr>
              <a:t>28.03.2024</a:t>
            </a:fld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E1FA64-7DE8-43A3-A24D-1BAA25A308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2EE8CF-9E54-4C3D-A7FA-EB6661B35205}" type="datetimeFigureOut">
              <a:rPr lang="ru-RU"/>
              <a:pPr>
                <a:defRPr/>
              </a:pPr>
              <a:t>28.03.2024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2F23E-72D6-4007-8117-5DE6560AA6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63EB03-83F1-4885-A38B-53C95F8F3C87}" type="datetimeFigureOut">
              <a:rPr lang="ru-RU"/>
              <a:pPr>
                <a:defRPr/>
              </a:pPr>
              <a:t>28.03.2024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7AB160-4324-4621-8194-EF6B7B715E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EC1F59-3946-4D7D-AA4F-C757A12CEA61}" type="datetimeFigureOut">
              <a:rPr lang="ru-RU"/>
              <a:pPr>
                <a:defRPr/>
              </a:pPr>
              <a:t>28.03.2024</a:t>
            </a:fld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0DBECC-A98D-4ED1-ABA6-6FEC597D39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BC2F55-D16B-4134-90AB-04211DD2A97D}" type="datetimeFigureOut">
              <a:rPr lang="ru-RU"/>
              <a:pPr>
                <a:defRPr/>
              </a:pPr>
              <a:t>28.03.2024</a:t>
            </a:fld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35DCCB-3948-4820-8399-ECDA9454CD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5D472B-85A1-4D90-AD5E-D0732B9A3236}" type="datetimeFigureOut">
              <a:rPr lang="ru-RU"/>
              <a:pPr>
                <a:defRPr/>
              </a:pPr>
              <a:t>28.03.2024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23E64D-9C22-4509-BF8D-EB92B1B880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ACBA7F-302F-41C2-A5AB-AFA7238CBC97}" type="datetimeFigureOut">
              <a:rPr lang="ru-RU"/>
              <a:pPr>
                <a:defRPr/>
              </a:pPr>
              <a:t>28.03.2024</a:t>
            </a:fld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4BF437-0DD3-40B9-A9C0-11A7B64DF2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4B454E-EC0E-4ED8-8799-E716A46E302C}" type="datetimeFigureOut">
              <a:rPr lang="ru-RU"/>
              <a:pPr>
                <a:defRPr/>
              </a:pPr>
              <a:t>28.03.2024</a:t>
            </a:fld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9AA523-344D-4E40-B56B-6FDBBEFB05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6678F-109D-4565-955D-717745AE2E0B}" type="datetimeFigureOut">
              <a:rPr lang="ru-RU"/>
              <a:pPr>
                <a:defRPr/>
              </a:pPr>
              <a:t>28.03.2024</a:t>
            </a:fld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D8C11B-684B-45AC-B11A-F9214A0611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638CB0-C747-4B5B-B209-914054EBFCED}" type="datetimeFigureOut">
              <a:rPr lang="ru-RU"/>
              <a:pPr>
                <a:defRPr/>
              </a:pPr>
              <a:t>28.03.2024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CFCD10-2148-418C-AEE2-D75D7E85E4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5365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FF0058B-2C5A-42CB-92E4-91D3AF2797BC}" type="datetimeFigureOut">
              <a:rPr lang="ru-RU"/>
              <a:pPr>
                <a:defRPr/>
              </a:pPr>
              <a:t>28.03.2024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580C6E9-C172-48E8-AA2B-D580169073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05" r:id="rId4"/>
    <p:sldLayoutId id="2147483711" r:id="rId5"/>
    <p:sldLayoutId id="2147483706" r:id="rId6"/>
    <p:sldLayoutId id="2147483712" r:id="rId7"/>
    <p:sldLayoutId id="2147483713" r:id="rId8"/>
    <p:sldLayoutId id="2147483714" r:id="rId9"/>
    <p:sldLayoutId id="2147483707" r:id="rId10"/>
    <p:sldLayoutId id="2147483715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2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3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500034" y="2492896"/>
            <a:ext cx="8458200" cy="2143140"/>
          </a:xfrm>
          <a:prstGeom prst="rect">
            <a:avLst/>
          </a:prstGeom>
        </p:spPr>
        <p:txBody>
          <a:bodyPr vert="horz" anchor="ctr">
            <a:normAutofit fontScale="97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КОТЕЛЬНИЧСКИЙ РАЙОН</a:t>
            </a:r>
            <a:br>
              <a:rPr kumimoji="0" lang="ru-RU" sz="36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6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«Бюджет для граждан»</a:t>
            </a:r>
            <a:br>
              <a:rPr kumimoji="0" lang="ru-RU" sz="36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6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отчет об исполнении бюджета</a:t>
            </a:r>
            <a:br>
              <a:rPr kumimoji="0" lang="ru-RU" sz="36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6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за 2023 год</a:t>
            </a:r>
            <a:endParaRPr kumimoji="0" lang="ru-RU" sz="3600" b="0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  <p:controls>
      <p:control spid="74763" name="SapphireHiddenControl" r:id="rId2" imgW="6095880" imgH="4067280"/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04800" y="214290"/>
            <a:ext cx="8686800" cy="8382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500" dirty="0" smtClean="0"/>
              <a:t>01 00 «ОБЩЕГОСУДАРСТВЕННЫЕ ВОПРОСЫ»</a:t>
            </a:r>
            <a:br>
              <a:rPr lang="ru-RU" sz="2500" dirty="0" smtClean="0"/>
            </a:br>
            <a:r>
              <a:rPr lang="ru-RU" sz="1200" dirty="0" smtClean="0"/>
              <a:t>структура расходов районного бюджета за 2023 год на общегосударственные вопросы (01 раздел)</a:t>
            </a:r>
            <a:endParaRPr lang="ru-RU" sz="1200" dirty="0"/>
          </a:p>
        </p:txBody>
      </p:sp>
      <p:graphicFrame>
        <p:nvGraphicFramePr>
          <p:cNvPr id="28722" name="Group 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82688596"/>
              </p:ext>
            </p:extLst>
          </p:nvPr>
        </p:nvGraphicFramePr>
        <p:xfrm>
          <a:off x="500034" y="1263847"/>
          <a:ext cx="8286808" cy="5035410"/>
        </p:xfrm>
        <a:graphic>
          <a:graphicData uri="http://schemas.openxmlformats.org/drawingml/2006/table">
            <a:tbl>
              <a:tblPr/>
              <a:tblGrid>
                <a:gridCol w="6319209"/>
                <a:gridCol w="1967599"/>
              </a:tblGrid>
              <a:tr h="384669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Показатели 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тыс.руб.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4669">
                <a:tc>
                  <a:txBody>
                    <a:bodyPr/>
                    <a:lstStyle/>
                    <a:p>
                      <a:pPr marL="0" marR="0" lvl="0" indent="88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Расходы на содержание главы района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1 554,60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4669">
                <a:tc>
                  <a:txBody>
                    <a:bodyPr/>
                    <a:lstStyle/>
                    <a:p>
                      <a:pPr marL="0" marR="0" lvl="0" indent="88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Расходы на содержание аппарата  Котельничской районной Думы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1 188,66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4669">
                <a:tc>
                  <a:txBody>
                    <a:bodyPr/>
                    <a:lstStyle/>
                    <a:p>
                      <a:pPr marL="0" marR="0" lvl="0" indent="88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Содержание контрольно-счетной комиссии муниципального образования </a:t>
                      </a:r>
                      <a:r>
                        <a:rPr kumimoji="0" lang="ru-RU" sz="13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Котельничский</a:t>
                      </a: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муниципальный район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1 612,32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4669">
                <a:tc>
                  <a:txBody>
                    <a:bodyPr/>
                    <a:lstStyle/>
                    <a:p>
                      <a:pPr marL="0" marR="0" lvl="0" indent="88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Расходы на содержание финансового управления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10 149,20 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4669">
                <a:tc>
                  <a:txBody>
                    <a:bodyPr/>
                    <a:lstStyle/>
                    <a:p>
                      <a:pPr marL="0" marR="0" lvl="0" indent="88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Расходы на содержание аппарата управления образования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2 136,19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4669">
                <a:tc>
                  <a:txBody>
                    <a:bodyPr/>
                    <a:lstStyle/>
                    <a:p>
                      <a:pPr marL="0" marR="0" lvl="0" indent="88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Расходы на содержание администрации Котельничского района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27 497,37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4669">
                <a:tc>
                  <a:txBody>
                    <a:bodyPr/>
                    <a:lstStyle/>
                    <a:p>
                      <a:pPr marL="0" marR="0" lvl="0" indent="88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Судебная система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5,0 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4669">
                <a:tc>
                  <a:txBody>
                    <a:bodyPr/>
                    <a:lstStyle/>
                    <a:p>
                      <a:pPr marL="0" marR="0" lvl="0" indent="88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Обеспечение проведения выборов и референдумов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5235">
                <a:tc>
                  <a:txBody>
                    <a:bodyPr/>
                    <a:lstStyle/>
                    <a:p>
                      <a:pPr marL="8890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Обеспечение деятельности по техническому обеспечению и обслуживанию администрации и органов местного самоуправления Котельничского района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4 647,75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5235">
                <a:tc>
                  <a:txBody>
                    <a:bodyPr/>
                    <a:lstStyle/>
                    <a:p>
                      <a:pPr marL="0" marR="0" lvl="0" indent="88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Обеспечение функционирования, использования и содержания муниципальной собственности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10 096,09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4669">
                <a:tc>
                  <a:txBody>
                    <a:bodyPr/>
                    <a:lstStyle/>
                    <a:p>
                      <a:pPr marL="0" marR="0" lvl="0" indent="88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Другие общегосударственные расходы (членские взносы в Ассоциацию)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87,5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4669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04800" y="214290"/>
            <a:ext cx="8686800" cy="8382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500" dirty="0" smtClean="0"/>
              <a:t>03 00 «национальная безопасность и правоохранительная деятельность»</a:t>
            </a:r>
            <a:endParaRPr lang="ru-RU" sz="25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42844" y="1285860"/>
            <a:ext cx="8858312" cy="1143008"/>
          </a:xfrm>
          <a:prstGeom prst="rect">
            <a:avLst/>
          </a:prstGeom>
          <a:noFill/>
          <a:ln w="3175"/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179388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tx1"/>
                </a:solidFill>
              </a:rPr>
              <a:t>Общий объем расходов районного бюджета по данному разделу составил </a:t>
            </a:r>
            <a:r>
              <a:rPr lang="ru-RU" sz="1200" dirty="0" smtClean="0">
                <a:solidFill>
                  <a:schemeClr val="tx1"/>
                </a:solidFill>
              </a:rPr>
              <a:t>2 601,4 тыс.руб</a:t>
            </a:r>
            <a:r>
              <a:rPr lang="ru-RU" sz="1200" dirty="0">
                <a:solidFill>
                  <a:schemeClr val="tx1"/>
                </a:solidFill>
              </a:rPr>
              <a:t>.</a:t>
            </a:r>
          </a:p>
          <a:p>
            <a:pPr indent="179388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tx1"/>
                </a:solidFill>
              </a:rPr>
              <a:t>На содержание единой дежурно-диспетчерской службы (ЕДДС) в </a:t>
            </a:r>
            <a:r>
              <a:rPr lang="ru-RU" sz="1200" dirty="0" smtClean="0">
                <a:solidFill>
                  <a:schemeClr val="tx1"/>
                </a:solidFill>
              </a:rPr>
              <a:t>2023 году </a:t>
            </a:r>
            <a:r>
              <a:rPr lang="ru-RU" sz="1200" dirty="0">
                <a:solidFill>
                  <a:schemeClr val="tx1"/>
                </a:solidFill>
              </a:rPr>
              <a:t>израсходовано </a:t>
            </a:r>
            <a:r>
              <a:rPr lang="ru-RU" sz="1200" dirty="0" smtClean="0">
                <a:solidFill>
                  <a:schemeClr val="tx1"/>
                </a:solidFill>
              </a:rPr>
              <a:t>2 326,4 тыс.рублей.</a:t>
            </a:r>
          </a:p>
          <a:p>
            <a:pPr indent="179388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solidFill>
                  <a:schemeClr val="tx1"/>
                </a:solidFill>
              </a:rPr>
              <a:t>На мероприятия по предупреждению возможных ситуаций, связанных с заходом волков в населенные пункты Котельничского района израсходовано 255 тыс. рублей.</a:t>
            </a:r>
          </a:p>
          <a:p>
            <a:pPr indent="179388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solidFill>
                  <a:schemeClr val="tx1"/>
                </a:solidFill>
              </a:rPr>
              <a:t>На </a:t>
            </a:r>
            <a:r>
              <a:rPr lang="ru-RU" sz="1200" dirty="0">
                <a:solidFill>
                  <a:schemeClr val="tx1"/>
                </a:solidFill>
              </a:rPr>
              <a:t>мероприятия по профилактике правонарушений и преступлений в </a:t>
            </a:r>
            <a:r>
              <a:rPr lang="ru-RU" sz="1200" dirty="0" err="1">
                <a:solidFill>
                  <a:schemeClr val="tx1"/>
                </a:solidFill>
              </a:rPr>
              <a:t>Котельничском</a:t>
            </a:r>
            <a:r>
              <a:rPr lang="ru-RU" sz="1200" dirty="0">
                <a:solidFill>
                  <a:schemeClr val="tx1"/>
                </a:solidFill>
              </a:rPr>
              <a:t> муниципальном районе </a:t>
            </a:r>
            <a:r>
              <a:rPr lang="ru-RU" sz="1200" dirty="0" smtClean="0">
                <a:solidFill>
                  <a:schemeClr val="tx1"/>
                </a:solidFill>
              </a:rPr>
              <a:t>израсходовано 20 тыс.руб</a:t>
            </a:r>
            <a:r>
              <a:rPr lang="ru-RU" sz="1200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6" name="Рисунок 5" descr="busterspi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28938" y="2564904"/>
            <a:ext cx="3500437" cy="31734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1"/>
          <p:cNvSpPr txBox="1"/>
          <p:nvPr/>
        </p:nvSpPr>
        <p:spPr>
          <a:xfrm>
            <a:off x="2987824" y="5949280"/>
            <a:ext cx="5639065" cy="669731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4800" dirty="0" smtClean="0">
                <a:latin typeface="+mj-lt"/>
              </a:rPr>
              <a:t>2 601,4 тыс. руб.</a:t>
            </a:r>
          </a:p>
          <a:p>
            <a:endParaRPr lang="ru-RU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287611466"/>
              </p:ext>
            </p:extLst>
          </p:nvPr>
        </p:nvGraphicFramePr>
        <p:xfrm>
          <a:off x="214282" y="1142984"/>
          <a:ext cx="8696356" cy="53578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686800" cy="8382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500" dirty="0" smtClean="0"/>
              <a:t>04 00 «национальная экономика»</a:t>
            </a:r>
            <a:br>
              <a:rPr lang="ru-RU" sz="2500" dirty="0" smtClean="0"/>
            </a:br>
            <a:r>
              <a:rPr lang="ru-RU" sz="1200" dirty="0" smtClean="0"/>
              <a:t>структура расходов районного бюджета по разделу «Национальная экономика»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xmlns="" val="2004894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04800" y="214290"/>
            <a:ext cx="8686800" cy="8382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500" dirty="0" smtClean="0"/>
              <a:t>04 05 «сельское хозяйство и рыболовство»</a:t>
            </a:r>
            <a:endParaRPr lang="ru-RU" sz="25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7796" y="1196752"/>
            <a:ext cx="8858312" cy="633155"/>
          </a:xfrm>
          <a:prstGeom prst="rect">
            <a:avLst/>
          </a:prstGeom>
          <a:noFill/>
          <a:ln w="3175"/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179388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700" dirty="0">
                <a:solidFill>
                  <a:prstClr val="black"/>
                </a:solidFill>
              </a:rPr>
              <a:t>Общий объем расходов районного бюджета по данному разделу составил </a:t>
            </a:r>
            <a:endParaRPr lang="ru-RU" sz="1700" dirty="0" smtClean="0">
              <a:solidFill>
                <a:prstClr val="black"/>
              </a:solidFill>
            </a:endParaRPr>
          </a:p>
          <a:p>
            <a:pPr indent="179388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700" dirty="0" smtClean="0">
                <a:solidFill>
                  <a:prstClr val="black"/>
                </a:solidFill>
              </a:rPr>
              <a:t>7982,36 тыс.руб</a:t>
            </a:r>
            <a:r>
              <a:rPr lang="ru-RU" sz="1200" dirty="0" smtClean="0">
                <a:solidFill>
                  <a:prstClr val="black"/>
                </a:solidFill>
              </a:rPr>
              <a:t>.</a:t>
            </a:r>
          </a:p>
          <a:p>
            <a:pPr indent="179388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85720" y="1916832"/>
            <a:ext cx="8643998" cy="35283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Char char="-"/>
            </a:pPr>
            <a:endParaRPr lang="ru-RU" sz="1200" dirty="0">
              <a:solidFill>
                <a:prstClr val="black"/>
              </a:solidFill>
              <a:cs typeface="Arial" charset="0"/>
            </a:endParaRPr>
          </a:p>
          <a:p>
            <a:pPr algn="ctr">
              <a:buFontTx/>
              <a:buChar char="-"/>
            </a:pPr>
            <a:endParaRPr lang="ru-RU" sz="1200" dirty="0" smtClean="0">
              <a:solidFill>
                <a:prstClr val="black"/>
              </a:solidFill>
              <a:cs typeface="Arial" charset="0"/>
            </a:endParaRPr>
          </a:p>
          <a:p>
            <a:pPr algn="ctr">
              <a:buFontTx/>
              <a:buChar char="-"/>
            </a:pPr>
            <a:r>
              <a:rPr lang="ru-RU" sz="2000" dirty="0" smtClean="0">
                <a:solidFill>
                  <a:prstClr val="black"/>
                </a:solidFill>
                <a:cs typeface="Arial" charset="0"/>
              </a:rPr>
              <a:t> На  реализацию мероприятий по поддержке сельскохозяйственного производства, в том числе на возмещение части затрат на уплату процентов по инвестиционным кредитам (займам) в  агропромышленном комплексе в виде субвенций</a:t>
            </a:r>
          </a:p>
          <a:p>
            <a:pPr algn="ctr">
              <a:buFontTx/>
              <a:buChar char="-"/>
            </a:pPr>
            <a:endParaRPr lang="ru-RU" sz="2000" dirty="0" smtClean="0">
              <a:solidFill>
                <a:prstClr val="black"/>
              </a:solidFill>
              <a:cs typeface="Arial" charset="0"/>
            </a:endParaRPr>
          </a:p>
          <a:p>
            <a:pPr algn="ctr">
              <a:buFontTx/>
              <a:buChar char="-"/>
            </a:pPr>
            <a:r>
              <a:rPr lang="ru-RU" sz="2000" b="1" dirty="0" smtClean="0">
                <a:solidFill>
                  <a:prstClr val="black"/>
                </a:solidFill>
                <a:cs typeface="Arial" charset="0"/>
              </a:rPr>
              <a:t> Федеральный </a:t>
            </a:r>
            <a:r>
              <a:rPr lang="ru-RU" sz="2000" b="1" dirty="0">
                <a:solidFill>
                  <a:prstClr val="black"/>
                </a:solidFill>
                <a:cs typeface="Arial" charset="0"/>
              </a:rPr>
              <a:t>бюджет </a:t>
            </a:r>
            <a:r>
              <a:rPr lang="ru-RU" sz="2000" b="1" dirty="0" smtClean="0">
                <a:solidFill>
                  <a:prstClr val="black"/>
                </a:solidFill>
                <a:cs typeface="Arial" charset="0"/>
              </a:rPr>
              <a:t>– 6255,16 тыс.руб.</a:t>
            </a:r>
          </a:p>
          <a:p>
            <a:pPr algn="ctr">
              <a:buFontTx/>
              <a:buChar char="-"/>
            </a:pPr>
            <a:endParaRPr lang="ru-RU" sz="2000" b="1" dirty="0">
              <a:solidFill>
                <a:prstClr val="black"/>
              </a:solidFill>
              <a:cs typeface="Arial" charset="0"/>
            </a:endParaRPr>
          </a:p>
          <a:p>
            <a:pPr algn="ctr">
              <a:buFontTx/>
              <a:buChar char="-"/>
            </a:pPr>
            <a:r>
              <a:rPr lang="ru-RU" sz="2000" b="1" dirty="0" smtClean="0">
                <a:solidFill>
                  <a:prstClr val="black"/>
                </a:solidFill>
                <a:cs typeface="Arial" charset="0"/>
              </a:rPr>
              <a:t> Областной </a:t>
            </a:r>
            <a:r>
              <a:rPr lang="ru-RU" sz="2000" b="1" dirty="0">
                <a:solidFill>
                  <a:prstClr val="black"/>
                </a:solidFill>
                <a:cs typeface="Arial" charset="0"/>
              </a:rPr>
              <a:t>бюджет – </a:t>
            </a:r>
            <a:r>
              <a:rPr lang="ru-RU" sz="2000" b="1" dirty="0" smtClean="0">
                <a:solidFill>
                  <a:prstClr val="black"/>
                </a:solidFill>
                <a:cs typeface="Arial" charset="0"/>
              </a:rPr>
              <a:t>1727,20 тыс</a:t>
            </a:r>
            <a:r>
              <a:rPr lang="ru-RU" sz="2000" b="1" dirty="0">
                <a:solidFill>
                  <a:prstClr val="black"/>
                </a:solidFill>
                <a:cs typeface="Arial" charset="0"/>
              </a:rPr>
              <a:t>. руб</a:t>
            </a:r>
            <a:r>
              <a:rPr lang="ru-RU" sz="2000" b="1" dirty="0" smtClean="0">
                <a:solidFill>
                  <a:prstClr val="black"/>
                </a:solidFill>
                <a:cs typeface="Arial" charset="0"/>
              </a:rPr>
              <a:t>.</a:t>
            </a:r>
          </a:p>
          <a:p>
            <a:pPr algn="ctr">
              <a:buFontTx/>
              <a:buChar char="-"/>
            </a:pPr>
            <a:endParaRPr lang="ru-RU" sz="1200" b="1" dirty="0">
              <a:solidFill>
                <a:prstClr val="black"/>
              </a:solidFill>
              <a:cs typeface="Arial" charset="0"/>
            </a:endParaRPr>
          </a:p>
          <a:p>
            <a:pPr algn="ctr"/>
            <a:endParaRPr lang="ru-RU" sz="1200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6" name="TextBox 1"/>
          <p:cNvSpPr txBox="1"/>
          <p:nvPr/>
        </p:nvSpPr>
        <p:spPr>
          <a:xfrm>
            <a:off x="2843808" y="5949280"/>
            <a:ext cx="5639065" cy="669731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4800" dirty="0" smtClean="0">
                <a:latin typeface="+mj-lt"/>
              </a:rPr>
              <a:t>7982,36 тыс. руб.</a:t>
            </a:r>
          </a:p>
          <a:p>
            <a:endParaRPr lang="ru-RU" sz="4800" b="1" dirty="0"/>
          </a:p>
        </p:txBody>
      </p:sp>
    </p:spTree>
    <p:extLst>
      <p:ext uri="{BB962C8B-B14F-4D97-AF65-F5344CB8AC3E}">
        <p14:creationId xmlns:p14="http://schemas.microsoft.com/office/powerpoint/2010/main" xmlns="" val="246680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04800" y="214290"/>
            <a:ext cx="8686800" cy="8382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500" dirty="0" smtClean="0"/>
              <a:t>04 08 «ТРАНСПОРТ»</a:t>
            </a:r>
            <a:endParaRPr lang="ru-RU" sz="25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268760"/>
            <a:ext cx="8352928" cy="1512168"/>
          </a:xfrm>
          <a:prstGeom prst="rect">
            <a:avLst/>
          </a:prstGeom>
          <a:noFill/>
          <a:ln w="3175"/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179388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prstClr val="black"/>
                </a:solidFill>
              </a:rPr>
              <a:t>Расходы на </a:t>
            </a:r>
            <a:r>
              <a:rPr lang="ru-RU" sz="1600" dirty="0" smtClean="0">
                <a:solidFill>
                  <a:prstClr val="black"/>
                </a:solidFill>
              </a:rPr>
              <a:t>выплату субсидий индивидуальным предпринимателям (юридическим лицам), осуществляющим услуги по перевозке пассажиров и багажа автомобильным транспортом на регулярных муниципальных маршрутах</a:t>
            </a:r>
            <a:r>
              <a:rPr lang="ru-RU" sz="1600" dirty="0">
                <a:solidFill>
                  <a:prstClr val="black"/>
                </a:solidFill>
              </a:rPr>
              <a:t> </a:t>
            </a:r>
            <a:r>
              <a:rPr lang="ru-RU" sz="1600" dirty="0" err="1" smtClean="0">
                <a:solidFill>
                  <a:prstClr val="black"/>
                </a:solidFill>
              </a:rPr>
              <a:t>Котельничского</a:t>
            </a:r>
            <a:r>
              <a:rPr lang="ru-RU" sz="1600" dirty="0" smtClean="0">
                <a:solidFill>
                  <a:prstClr val="black"/>
                </a:solidFill>
              </a:rPr>
              <a:t> района в сумме </a:t>
            </a:r>
          </a:p>
          <a:p>
            <a:pPr indent="179388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prstClr val="black"/>
                </a:solidFill>
              </a:rPr>
              <a:t> </a:t>
            </a:r>
            <a:r>
              <a:rPr lang="ru-RU" sz="1600" dirty="0" smtClean="0">
                <a:solidFill>
                  <a:prstClr val="black"/>
                </a:solidFill>
              </a:rPr>
              <a:t>                                                           </a:t>
            </a:r>
            <a:r>
              <a:rPr lang="ru-RU" sz="3800" dirty="0" smtClean="0">
                <a:solidFill>
                  <a:prstClr val="black"/>
                </a:solidFill>
                <a:latin typeface="+mj-lt"/>
              </a:rPr>
              <a:t>564,95 тыс.руб</a:t>
            </a:r>
            <a:r>
              <a:rPr lang="ru-RU" sz="3800" dirty="0">
                <a:solidFill>
                  <a:prstClr val="black"/>
                </a:solidFill>
                <a:latin typeface="+mj-lt"/>
              </a:rPr>
              <a:t>.</a:t>
            </a:r>
            <a:endParaRPr lang="ru-RU" sz="3800" dirty="0" smtClean="0">
              <a:solidFill>
                <a:prstClr val="black"/>
              </a:solidFill>
              <a:latin typeface="+mj-lt"/>
            </a:endParaRPr>
          </a:p>
        </p:txBody>
      </p:sp>
      <p:graphicFrame>
        <p:nvGraphicFramePr>
          <p:cNvPr id="32804" name="Group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04269807"/>
              </p:ext>
            </p:extLst>
          </p:nvPr>
        </p:nvGraphicFramePr>
        <p:xfrm>
          <a:off x="412527" y="2996952"/>
          <a:ext cx="8462962" cy="3287165"/>
        </p:xfrm>
        <a:graphic>
          <a:graphicData uri="http://schemas.openxmlformats.org/drawingml/2006/table">
            <a:tbl>
              <a:tblPr/>
              <a:tblGrid>
                <a:gridCol w="6526212"/>
                <a:gridCol w="1936750"/>
              </a:tblGrid>
              <a:tr h="39604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Franklin Gothic Book"/>
                          <a:cs typeface="Arial" charset="0"/>
                        </a:rPr>
                        <a:t>Название субсидии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Franklin Gothic Book"/>
                          <a:cs typeface="Arial" charset="0"/>
                        </a:rPr>
                        <a:t>Сумма, тыс.руб.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188132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</a:rPr>
                        <a:t>На возмещение части недополученных доходов, связанных с оказанием услуг по перевозке пассажиров транспортом общего пользования по муниципальным социальным маршрутам </a:t>
                      </a:r>
                      <a:r>
                        <a:rPr lang="ru-RU" sz="1600" dirty="0" err="1" smtClean="0">
                          <a:effectLst/>
                          <a:latin typeface="Times New Roman"/>
                          <a:ea typeface="Times New Roman"/>
                        </a:rPr>
                        <a:t>Котельничского</a:t>
                      </a: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</a:rPr>
                        <a:t> района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Franklin Gothic Book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E3B3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charset="0"/>
                        </a:rPr>
                        <a:t>162,33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Franklin Gothic Book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</a:tr>
              <a:tr h="1702989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на возмещение части недополученных доходов,</a:t>
                      </a:r>
                      <a:r>
                        <a:rPr kumimoji="0" lang="ru-RU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связанных с установлением бесплатного проезда отдельным</a:t>
                      </a:r>
                      <a:r>
                        <a:rPr kumimoji="0" lang="ru-RU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категориям граждан (участники Специальной военной Операции и члены их семей).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Arial" charset="0"/>
                        </a:rPr>
                        <a:t>402,62 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Franklin Gothic Book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5083178" y="5091122"/>
            <a:ext cx="3857652" cy="1428736"/>
          </a:xfrm>
          <a:prstGeom prst="rect">
            <a:avLst/>
          </a:prstGeom>
          <a:noFill/>
          <a:ln w="3175"/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179388" algn="just"/>
            <a:endParaRPr lang="ru-RU" sz="1200" dirty="0">
              <a:solidFill>
                <a:prstClr val="black"/>
              </a:solidFill>
              <a:cs typeface="Arial" charset="0"/>
            </a:endParaRPr>
          </a:p>
          <a:p>
            <a:pPr indent="179388" algn="just"/>
            <a:endParaRPr lang="ru-RU" sz="1000" dirty="0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45010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04800" y="214290"/>
            <a:ext cx="8686800" cy="8382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500" dirty="0" smtClean="0"/>
              <a:t>04 09 «дорожное хозяйство»</a:t>
            </a:r>
            <a:endParaRPr lang="ru-RU" sz="25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85720" y="980728"/>
            <a:ext cx="8715436" cy="1296144"/>
          </a:xfrm>
          <a:prstGeom prst="rect">
            <a:avLst/>
          </a:prstGeom>
          <a:noFill/>
          <a:ln w="3175"/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179388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 smtClean="0">
              <a:solidFill>
                <a:prstClr val="black"/>
              </a:solidFill>
            </a:endParaRPr>
          </a:p>
          <a:p>
            <a:pPr indent="179388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solidFill>
                  <a:prstClr val="black"/>
                </a:solidFill>
              </a:rPr>
              <a:t>Расходы </a:t>
            </a:r>
            <a:r>
              <a:rPr lang="ru-RU" sz="1600" dirty="0">
                <a:solidFill>
                  <a:prstClr val="black"/>
                </a:solidFill>
              </a:rPr>
              <a:t>на содержание автомобильных дорог составили </a:t>
            </a:r>
            <a:r>
              <a:rPr lang="ru-RU" sz="1600" dirty="0" smtClean="0">
                <a:solidFill>
                  <a:prstClr val="black"/>
                </a:solidFill>
              </a:rPr>
              <a:t> </a:t>
            </a:r>
            <a:r>
              <a:rPr lang="ru-RU" sz="1600" b="1" dirty="0" smtClean="0">
                <a:solidFill>
                  <a:prstClr val="black"/>
                </a:solidFill>
              </a:rPr>
              <a:t>85304,96 </a:t>
            </a:r>
            <a:r>
              <a:rPr lang="ru-RU" sz="1600" dirty="0" smtClean="0">
                <a:solidFill>
                  <a:prstClr val="black"/>
                </a:solidFill>
              </a:rPr>
              <a:t>тыс.руб</a:t>
            </a:r>
            <a:r>
              <a:rPr lang="ru-RU" sz="1600" dirty="0">
                <a:solidFill>
                  <a:prstClr val="black"/>
                </a:solidFill>
              </a:rPr>
              <a:t>., в том числе за счет средств </a:t>
            </a:r>
            <a:r>
              <a:rPr lang="ru-RU" sz="1600" dirty="0" smtClean="0">
                <a:solidFill>
                  <a:prstClr val="black"/>
                </a:solidFill>
              </a:rPr>
              <a:t>субсиди</a:t>
            </a:r>
            <a:r>
              <a:rPr lang="ru-RU" sz="1600" dirty="0">
                <a:solidFill>
                  <a:prstClr val="black"/>
                </a:solidFill>
              </a:rPr>
              <a:t>и</a:t>
            </a:r>
            <a:r>
              <a:rPr lang="ru-RU" sz="1600" dirty="0" smtClean="0">
                <a:solidFill>
                  <a:prstClr val="black"/>
                </a:solidFill>
              </a:rPr>
              <a:t> </a:t>
            </a:r>
            <a:r>
              <a:rPr lang="ru-RU" sz="1600" dirty="0">
                <a:solidFill>
                  <a:prstClr val="black"/>
                </a:solidFill>
              </a:rPr>
              <a:t>из областного бюджета на осуществление дорожной </a:t>
            </a:r>
            <a:r>
              <a:rPr lang="ru-RU" sz="1600" dirty="0" smtClean="0">
                <a:solidFill>
                  <a:prstClr val="black"/>
                </a:solidFill>
              </a:rPr>
              <a:t>деятельности – 64735,66 тыс.руб.</a:t>
            </a:r>
            <a:endParaRPr lang="ru-RU" sz="1600" dirty="0">
              <a:solidFill>
                <a:prstClr val="black"/>
              </a:solidFill>
            </a:endParaRPr>
          </a:p>
          <a:p>
            <a:pPr indent="179388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prstClr val="black"/>
                </a:solidFill>
              </a:rPr>
              <a:t>Произведены следующие работы:</a:t>
            </a:r>
          </a:p>
        </p:txBody>
      </p:sp>
      <p:graphicFrame>
        <p:nvGraphicFramePr>
          <p:cNvPr id="32804" name="Group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78186993"/>
              </p:ext>
            </p:extLst>
          </p:nvPr>
        </p:nvGraphicFramePr>
        <p:xfrm>
          <a:off x="285720" y="2602984"/>
          <a:ext cx="8462962" cy="2364472"/>
        </p:xfrm>
        <a:graphic>
          <a:graphicData uri="http://schemas.openxmlformats.org/drawingml/2006/table">
            <a:tbl>
              <a:tblPr/>
              <a:tblGrid>
                <a:gridCol w="6526212"/>
                <a:gridCol w="1936750"/>
              </a:tblGrid>
              <a:tr h="2334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Franklin Gothic Book"/>
                          <a:cs typeface="Arial" charset="0"/>
                        </a:rPr>
                        <a:t>Вид работы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Franklin Gothic Book"/>
                          <a:cs typeface="Arial" charset="0"/>
                        </a:rPr>
                        <a:t>Сумма, тыс.руб.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703312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Franklin Gothic Book"/>
                          <a:cs typeface="Arial" charset="0"/>
                        </a:rPr>
                        <a:t>Ремонт и содержание автомобильных дорог общего пользования вне границ населенных пунктов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Franklin Gothic Book"/>
                          <a:cs typeface="Arial" charset="0"/>
                        </a:rPr>
                        <a:t>37509,37 (обл.)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Franklin Gothic Book"/>
                          <a:cs typeface="Arial" charset="0"/>
                        </a:rPr>
                        <a:t>20032,04  (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Franklin Gothic Book"/>
                          <a:cs typeface="Arial" charset="0"/>
                        </a:rPr>
                        <a:t>местн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Franklin Gothic Book"/>
                          <a:cs typeface="Arial" charset="0"/>
                        </a:rPr>
                        <a:t>.)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</a:tr>
              <a:tr h="752122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Arial" charset="0"/>
                        </a:rPr>
                        <a:t>Восстановление изношенных слоёв </a:t>
                      </a:r>
                      <a:r>
                        <a:rPr kumimoji="0" lang="ru-RU" sz="1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Arial" charset="0"/>
                        </a:rPr>
                        <a:t>асфальто-бетонных</a:t>
                      </a: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Arial" charset="0"/>
                        </a:rPr>
                        <a:t> покрытий, устройство защитных слоёв с устранением деформации и повреждений покрытий автомобильных дорог общего пользования местного значения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Arial" charset="0"/>
                        </a:rPr>
                        <a:t>27226,30  (обл.)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Franklin Gothic Book"/>
                          <a:cs typeface="Arial" charset="0"/>
                        </a:rPr>
                        <a:t>27,25 (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Franklin Gothic Book"/>
                          <a:cs typeface="Arial" charset="0"/>
                        </a:rPr>
                        <a:t>местн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Franklin Gothic Book"/>
                          <a:cs typeface="Arial" charset="0"/>
                        </a:rPr>
                        <a:t>.)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51933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Franklin Gothic Book"/>
                        <a:cs typeface="Arial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Franklin Gothic Book"/>
                          <a:cs typeface="Arial" charset="0"/>
                        </a:rPr>
                        <a:t>Исполнение судебных актов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Franklin Gothic Book"/>
                          <a:cs typeface="Arial" charset="0"/>
                        </a:rPr>
                        <a:t>510,00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899592" y="5235138"/>
            <a:ext cx="7560840" cy="1290206"/>
          </a:xfrm>
          <a:prstGeom prst="rect">
            <a:avLst/>
          </a:prstGeom>
          <a:noFill/>
          <a:ln w="3175"/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179388" algn="ctr"/>
            <a:r>
              <a:rPr lang="ru-RU" sz="1600" dirty="0">
                <a:solidFill>
                  <a:prstClr val="black"/>
                </a:solidFill>
                <a:cs typeface="Arial" charset="0"/>
              </a:rPr>
              <a:t>За счет средств дорожного фонда произведены </a:t>
            </a:r>
            <a:r>
              <a:rPr lang="ru-RU" sz="1600" dirty="0" smtClean="0">
                <a:solidFill>
                  <a:prstClr val="black"/>
                </a:solidFill>
                <a:cs typeface="Arial" charset="0"/>
              </a:rPr>
              <a:t>следующие </a:t>
            </a:r>
            <a:r>
              <a:rPr lang="ru-RU" sz="1600" dirty="0">
                <a:solidFill>
                  <a:prstClr val="black"/>
                </a:solidFill>
                <a:cs typeface="Arial" charset="0"/>
              </a:rPr>
              <a:t>виды работ:</a:t>
            </a:r>
          </a:p>
          <a:p>
            <a:pPr indent="179388" algn="ctr"/>
            <a:r>
              <a:rPr lang="ru-RU" sz="1600" dirty="0">
                <a:solidFill>
                  <a:schemeClr val="tx1"/>
                </a:solidFill>
                <a:cs typeface="Arial" charset="0"/>
              </a:rPr>
              <a:t>о</a:t>
            </a:r>
            <a:r>
              <a:rPr lang="ru-RU" sz="1600" dirty="0" smtClean="0">
                <a:solidFill>
                  <a:schemeClr val="tx1"/>
                </a:solidFill>
                <a:cs typeface="Arial" charset="0"/>
              </a:rPr>
              <a:t>чистка дорог от снега, скашивание травы, очистка </a:t>
            </a:r>
            <a:r>
              <a:rPr lang="ru-RU" sz="1600" dirty="0">
                <a:solidFill>
                  <a:schemeClr val="tx1"/>
                </a:solidFill>
                <a:cs typeface="Arial" charset="0"/>
              </a:rPr>
              <a:t>автобусных остановок от снега и </a:t>
            </a:r>
            <a:r>
              <a:rPr lang="ru-RU" sz="1600" dirty="0" smtClean="0">
                <a:solidFill>
                  <a:schemeClr val="tx1"/>
                </a:solidFill>
                <a:cs typeface="Arial" charset="0"/>
              </a:rPr>
              <a:t>грязи</a:t>
            </a:r>
            <a:r>
              <a:rPr lang="ru-RU" sz="1600" dirty="0" smtClean="0">
                <a:solidFill>
                  <a:prstClr val="black"/>
                </a:solidFill>
                <a:cs typeface="Arial" charset="0"/>
              </a:rPr>
              <a:t>, установка </a:t>
            </a:r>
            <a:r>
              <a:rPr lang="ru-RU" sz="1600" dirty="0">
                <a:solidFill>
                  <a:prstClr val="black"/>
                </a:solidFill>
                <a:cs typeface="Arial" charset="0"/>
              </a:rPr>
              <a:t>и снятие дорожных </a:t>
            </a:r>
            <a:r>
              <a:rPr lang="ru-RU" sz="1600" dirty="0" smtClean="0">
                <a:solidFill>
                  <a:prstClr val="black"/>
                </a:solidFill>
                <a:cs typeface="Arial" charset="0"/>
              </a:rPr>
              <a:t>знаков, засыпка </a:t>
            </a:r>
            <a:r>
              <a:rPr lang="ru-RU" sz="1600" dirty="0">
                <a:solidFill>
                  <a:prstClr val="black"/>
                </a:solidFill>
                <a:cs typeface="Arial" charset="0"/>
              </a:rPr>
              <a:t>щебнем </a:t>
            </a:r>
            <a:r>
              <a:rPr lang="ru-RU" sz="1600" dirty="0" smtClean="0">
                <a:solidFill>
                  <a:prstClr val="black"/>
                </a:solidFill>
                <a:cs typeface="Arial" charset="0"/>
              </a:rPr>
              <a:t>промоин, ямочный ремонт асфальтобетонной смесью, вырубка </a:t>
            </a:r>
            <a:r>
              <a:rPr lang="ru-RU" sz="1600" dirty="0">
                <a:solidFill>
                  <a:prstClr val="black"/>
                </a:solidFill>
                <a:cs typeface="Arial" charset="0"/>
              </a:rPr>
              <a:t>кустарника и </a:t>
            </a:r>
            <a:r>
              <a:rPr lang="ru-RU" sz="1600" dirty="0" smtClean="0">
                <a:solidFill>
                  <a:prstClr val="black"/>
                </a:solidFill>
                <a:cs typeface="Arial" charset="0"/>
              </a:rPr>
              <a:t>подлеска и </a:t>
            </a:r>
            <a:r>
              <a:rPr lang="ru-RU" sz="1600" dirty="0">
                <a:solidFill>
                  <a:prstClr val="black"/>
                </a:solidFill>
                <a:cs typeface="Arial" charset="0"/>
              </a:rPr>
              <a:t>другие виды работ.</a:t>
            </a:r>
          </a:p>
          <a:p>
            <a:pPr indent="179388" algn="just"/>
            <a:endParaRPr lang="ru-RU" sz="1000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83178" y="5091122"/>
            <a:ext cx="3857652" cy="1428736"/>
          </a:xfrm>
          <a:prstGeom prst="rect">
            <a:avLst/>
          </a:prstGeom>
          <a:noFill/>
          <a:ln w="3175"/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179388" algn="just"/>
            <a:endParaRPr lang="ru-RU" sz="1200" dirty="0">
              <a:solidFill>
                <a:prstClr val="black"/>
              </a:solidFill>
              <a:cs typeface="Arial" charset="0"/>
            </a:endParaRPr>
          </a:p>
          <a:p>
            <a:pPr indent="179388" algn="just"/>
            <a:endParaRPr lang="ru-RU" sz="1000" dirty="0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59218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04800" y="214290"/>
            <a:ext cx="8686800" cy="8382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500" dirty="0" smtClean="0"/>
              <a:t>04 12 Другие вопросы в области национальной экономики</a:t>
            </a:r>
            <a:endParaRPr lang="ru-RU" sz="2500" dirty="0"/>
          </a:p>
        </p:txBody>
      </p:sp>
      <p:sp>
        <p:nvSpPr>
          <p:cNvPr id="5" name="Прямоугольник 4"/>
          <p:cNvSpPr/>
          <p:nvPr/>
        </p:nvSpPr>
        <p:spPr>
          <a:xfrm flipV="1">
            <a:off x="571472" y="1285860"/>
            <a:ext cx="8001056" cy="71438"/>
          </a:xfrm>
          <a:prstGeom prst="rect">
            <a:avLst/>
          </a:prstGeom>
          <a:solidFill>
            <a:schemeClr val="bg2">
              <a:lumMod val="90000"/>
            </a:schemeClr>
          </a:solidFill>
          <a:ln w="3175"/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83568" y="1428736"/>
            <a:ext cx="7888960" cy="1643074"/>
          </a:xfrm>
          <a:prstGeom prst="rect">
            <a:avLst/>
          </a:prstGeom>
          <a:solidFill>
            <a:schemeClr val="bg2">
              <a:lumMod val="90000"/>
            </a:schemeClr>
          </a:solidFill>
          <a:ln w="3175"/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tx1"/>
                </a:solidFill>
              </a:rPr>
              <a:t>Приобретены рамки для фотографий для оформления коллажа в рамках  проведения мероприятия «Поклон селу и людям в нем живущим» по формированию положительного имиджа малого и среднего предпринимательства, популяризации развития предпринимательских инициатив, стимулирования социальной ответственности субъектов малого и среднего предпринимательства, осуществляющих хозяйственную деятельность на территории сельских поселений </a:t>
            </a:r>
            <a:r>
              <a:rPr lang="ru-RU" sz="1400" b="1" dirty="0" err="1" smtClean="0">
                <a:solidFill>
                  <a:schemeClr val="tx1"/>
                </a:solidFill>
              </a:rPr>
              <a:t>Котельничского</a:t>
            </a:r>
            <a:r>
              <a:rPr lang="ru-RU" sz="1400" b="1" dirty="0" smtClean="0">
                <a:solidFill>
                  <a:schemeClr val="tx1"/>
                </a:solidFill>
              </a:rPr>
              <a:t> района – 3,0 </a:t>
            </a:r>
            <a:r>
              <a:rPr lang="ru-RU" sz="1400" b="1" dirty="0">
                <a:solidFill>
                  <a:schemeClr val="tx1"/>
                </a:solidFill>
              </a:rPr>
              <a:t>тыс. руб.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71472" y="3286124"/>
            <a:ext cx="8001056" cy="857256"/>
          </a:xfrm>
          <a:prstGeom prst="rect">
            <a:avLst/>
          </a:prstGeom>
          <a:solidFill>
            <a:schemeClr val="bg2">
              <a:lumMod val="90000"/>
            </a:schemeClr>
          </a:solidFill>
          <a:ln w="3175"/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rgbClr val="000000"/>
                </a:solidFill>
              </a:rPr>
              <a:t>Приобретены переносные баннеры с атрибутикой Котельничского района для проведения мероприятий, видеоконференцсвязи с целью информирования и создания позитивного имиджа Котельничского района – 8,5 тыс</a:t>
            </a:r>
            <a:r>
              <a:rPr lang="ru-RU" sz="1400" b="1" dirty="0">
                <a:solidFill>
                  <a:srgbClr val="000000"/>
                </a:solidFill>
              </a:rPr>
              <a:t>. руб.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447607" y="5550331"/>
            <a:ext cx="486069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dirty="0" smtClean="0">
                <a:latin typeface="+mj-lt"/>
              </a:rPr>
              <a:t>406,8 </a:t>
            </a:r>
            <a:r>
              <a:rPr lang="ru-RU" sz="4800" dirty="0">
                <a:latin typeface="+mj-lt"/>
              </a:rPr>
              <a:t>тыс.руб</a:t>
            </a:r>
            <a:r>
              <a:rPr lang="ru-RU" sz="48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+mj-lt"/>
                <a:cs typeface="+mn-cs"/>
              </a:rPr>
              <a:t>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785786" y="4357694"/>
            <a:ext cx="7939142" cy="1071570"/>
          </a:xfrm>
          <a:prstGeom prst="rect">
            <a:avLst/>
          </a:prstGeom>
          <a:solidFill>
            <a:schemeClr val="bg2">
              <a:lumMod val="90000"/>
            </a:schemeClr>
          </a:solidFill>
          <a:ln w="3175"/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tx1"/>
                </a:solidFill>
              </a:rPr>
              <a:t>Приведены схемы территориального планирования в соответствии с требованиями Градостроительного кодекса РФ – 395,3 тыс. руб. </a:t>
            </a:r>
            <a:endParaRPr lang="ru-RU" sz="1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8686800" cy="8382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500" dirty="0" smtClean="0"/>
              <a:t>05 00 «жилищно-коммунальное хозяйство»</a:t>
            </a:r>
            <a:endParaRPr lang="ru-RU" sz="25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87524" y="1196752"/>
            <a:ext cx="8786874" cy="3024336"/>
          </a:xfrm>
          <a:prstGeom prst="rect">
            <a:avLst/>
          </a:prstGeom>
          <a:noFill/>
          <a:ln w="3175"/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179388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300" dirty="0" smtClean="0">
              <a:solidFill>
                <a:prstClr val="black"/>
              </a:solidFill>
            </a:endParaRPr>
          </a:p>
          <a:p>
            <a:pPr indent="179388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300" dirty="0" smtClean="0">
              <a:solidFill>
                <a:prstClr val="black"/>
              </a:solidFill>
            </a:endParaRPr>
          </a:p>
          <a:p>
            <a:pPr indent="179388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300" dirty="0">
              <a:solidFill>
                <a:prstClr val="black"/>
              </a:solidFill>
            </a:endParaRPr>
          </a:p>
          <a:p>
            <a:pPr indent="179388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dirty="0" smtClean="0">
                <a:solidFill>
                  <a:prstClr val="black"/>
                </a:solidFill>
              </a:rPr>
              <a:t>Общий </a:t>
            </a:r>
            <a:r>
              <a:rPr lang="ru-RU" sz="1300" dirty="0">
                <a:solidFill>
                  <a:prstClr val="black"/>
                </a:solidFill>
              </a:rPr>
              <a:t>объем расходов районного бюджета по данному разделу за </a:t>
            </a:r>
            <a:r>
              <a:rPr lang="ru-RU" sz="1300" dirty="0" smtClean="0">
                <a:solidFill>
                  <a:prstClr val="black"/>
                </a:solidFill>
              </a:rPr>
              <a:t>2023 </a:t>
            </a:r>
            <a:r>
              <a:rPr lang="ru-RU" sz="1300" dirty="0">
                <a:solidFill>
                  <a:prstClr val="black"/>
                </a:solidFill>
              </a:rPr>
              <a:t>год составил </a:t>
            </a:r>
            <a:r>
              <a:rPr lang="ru-RU" sz="1300" b="1" dirty="0" smtClean="0">
                <a:solidFill>
                  <a:prstClr val="black"/>
                </a:solidFill>
              </a:rPr>
              <a:t>23110,48 </a:t>
            </a:r>
            <a:r>
              <a:rPr lang="ru-RU" sz="1300" dirty="0" smtClean="0">
                <a:solidFill>
                  <a:prstClr val="black"/>
                </a:solidFill>
              </a:rPr>
              <a:t>тыс.руб.</a:t>
            </a:r>
          </a:p>
          <a:p>
            <a:pPr indent="179388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300" dirty="0" smtClean="0">
              <a:solidFill>
                <a:prstClr val="black"/>
              </a:solidFill>
            </a:endParaRPr>
          </a:p>
          <a:p>
            <a:pPr indent="179388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dirty="0" smtClean="0">
                <a:solidFill>
                  <a:prstClr val="black"/>
                </a:solidFill>
              </a:rPr>
              <a:t>Произведена </a:t>
            </a:r>
            <a:r>
              <a:rPr lang="ru-RU" sz="1300" dirty="0">
                <a:solidFill>
                  <a:prstClr val="black"/>
                </a:solidFill>
              </a:rPr>
              <a:t>уплата взносов на капитальный ремонт по жилому фонду в сумме </a:t>
            </a:r>
            <a:r>
              <a:rPr lang="ru-RU" sz="1300" b="1" dirty="0" smtClean="0">
                <a:solidFill>
                  <a:prstClr val="black"/>
                </a:solidFill>
              </a:rPr>
              <a:t>84,93</a:t>
            </a:r>
            <a:r>
              <a:rPr lang="ru-RU" sz="1300" dirty="0" smtClean="0">
                <a:solidFill>
                  <a:prstClr val="black"/>
                </a:solidFill>
              </a:rPr>
              <a:t> </a:t>
            </a:r>
            <a:r>
              <a:rPr lang="ru-RU" sz="1300" dirty="0">
                <a:solidFill>
                  <a:prstClr val="black"/>
                </a:solidFill>
              </a:rPr>
              <a:t>тыс. руб</a:t>
            </a:r>
            <a:r>
              <a:rPr lang="ru-RU" sz="1300" dirty="0" smtClean="0">
                <a:solidFill>
                  <a:prstClr val="black"/>
                </a:solidFill>
              </a:rPr>
              <a:t>.</a:t>
            </a:r>
          </a:p>
          <a:p>
            <a:pPr indent="179388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300" dirty="0">
              <a:solidFill>
                <a:prstClr val="black"/>
              </a:solidFill>
            </a:endParaRPr>
          </a:p>
          <a:p>
            <a:pPr indent="179388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dirty="0" smtClean="0">
                <a:solidFill>
                  <a:prstClr val="black"/>
                </a:solidFill>
              </a:rPr>
              <a:t>Освоены средства областных субсидий в сумме </a:t>
            </a:r>
            <a:r>
              <a:rPr lang="ru-RU" sz="1300" b="1" dirty="0" smtClean="0">
                <a:solidFill>
                  <a:prstClr val="black"/>
                </a:solidFill>
              </a:rPr>
              <a:t>18631,55 </a:t>
            </a:r>
            <a:r>
              <a:rPr lang="ru-RU" sz="1300" dirty="0" smtClean="0">
                <a:solidFill>
                  <a:prstClr val="black"/>
                </a:solidFill>
              </a:rPr>
              <a:t>тыс.руб., </a:t>
            </a:r>
            <a:r>
              <a:rPr lang="ru-RU" sz="1300" dirty="0">
                <a:solidFill>
                  <a:prstClr val="black"/>
                </a:solidFill>
              </a:rPr>
              <a:t>в том </a:t>
            </a:r>
            <a:r>
              <a:rPr lang="ru-RU" sz="1300" dirty="0" smtClean="0">
                <a:solidFill>
                  <a:prstClr val="black"/>
                </a:solidFill>
              </a:rPr>
              <a:t>числе: 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300" dirty="0" smtClean="0">
                <a:solidFill>
                  <a:prstClr val="black"/>
                </a:solidFill>
              </a:rPr>
              <a:t>на </a:t>
            </a:r>
            <a:r>
              <a:rPr lang="ru-RU" sz="1300" dirty="0">
                <a:solidFill>
                  <a:prstClr val="black"/>
                </a:solidFill>
              </a:rPr>
              <a:t>подготовку объектов коммунальной структуры к работе в осенне-зимний период </a:t>
            </a:r>
            <a:r>
              <a:rPr lang="ru-RU" sz="1300" b="1" i="1" dirty="0" smtClean="0">
                <a:solidFill>
                  <a:schemeClr val="tx1"/>
                </a:solidFill>
              </a:rPr>
              <a:t>17303,99 </a:t>
            </a:r>
            <a:r>
              <a:rPr lang="ru-RU" sz="1300" dirty="0" err="1" smtClean="0">
                <a:solidFill>
                  <a:schemeClr val="tx1"/>
                </a:solidFill>
              </a:rPr>
              <a:t>тыс.руб</a:t>
            </a:r>
            <a:r>
              <a:rPr lang="ru-RU" sz="1300" dirty="0" smtClean="0">
                <a:solidFill>
                  <a:schemeClr val="tx1"/>
                </a:solidFill>
              </a:rPr>
              <a:t>: </a:t>
            </a:r>
            <a:r>
              <a:rPr lang="ru-RU" sz="1300" dirty="0" smtClean="0">
                <a:solidFill>
                  <a:prstClr val="black"/>
                </a:solidFill>
              </a:rPr>
              <a:t>произведен капитальный ремонт участков водопроводных и тепловых сетей в соответствии с мероприятиями, утвержденными Соглашением.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300" dirty="0" smtClean="0">
                <a:solidFill>
                  <a:prstClr val="black"/>
                </a:solidFill>
              </a:rPr>
              <a:t>на реализацию ППМИ </a:t>
            </a:r>
            <a:r>
              <a:rPr lang="ru-RU" sz="1300" b="1" dirty="0" smtClean="0">
                <a:solidFill>
                  <a:schemeClr val="tx1"/>
                </a:solidFill>
              </a:rPr>
              <a:t>1327,56 </a:t>
            </a:r>
            <a:r>
              <a:rPr lang="ru-RU" sz="1300" dirty="0" smtClean="0">
                <a:solidFill>
                  <a:prstClr val="black"/>
                </a:solidFill>
              </a:rPr>
              <a:t>:произведен капитальный ремонт в п.Ленинская Искра.</a:t>
            </a:r>
          </a:p>
          <a:p>
            <a:pPr indent="179388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dirty="0">
                <a:solidFill>
                  <a:prstClr val="black"/>
                </a:solidFill>
              </a:rPr>
              <a:t>Расходы за счет </a:t>
            </a:r>
            <a:r>
              <a:rPr lang="ru-RU" sz="1300" dirty="0" err="1">
                <a:solidFill>
                  <a:prstClr val="black"/>
                </a:solidFill>
              </a:rPr>
              <a:t>софинансирования</a:t>
            </a:r>
            <a:r>
              <a:rPr lang="ru-RU" sz="1300" dirty="0">
                <a:solidFill>
                  <a:prstClr val="black"/>
                </a:solidFill>
              </a:rPr>
              <a:t> из районного бюджета к областным субсидиям составили </a:t>
            </a:r>
            <a:r>
              <a:rPr lang="ru-RU" sz="1300" b="1" dirty="0" smtClean="0">
                <a:solidFill>
                  <a:prstClr val="black"/>
                </a:solidFill>
              </a:rPr>
              <a:t>1124,43 </a:t>
            </a:r>
            <a:r>
              <a:rPr lang="ru-RU" sz="1300" dirty="0" smtClean="0">
                <a:solidFill>
                  <a:prstClr val="black"/>
                </a:solidFill>
              </a:rPr>
              <a:t>тыс</a:t>
            </a:r>
            <a:r>
              <a:rPr lang="ru-RU" sz="1300" dirty="0">
                <a:solidFill>
                  <a:prstClr val="black"/>
                </a:solidFill>
              </a:rPr>
              <a:t>. руб., </a:t>
            </a:r>
          </a:p>
          <a:p>
            <a:pPr indent="179388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300" dirty="0" smtClean="0">
              <a:solidFill>
                <a:prstClr val="black"/>
              </a:solidFill>
            </a:endParaRPr>
          </a:p>
          <a:p>
            <a:pPr indent="179388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dirty="0" smtClean="0">
                <a:solidFill>
                  <a:prstClr val="black"/>
                </a:solidFill>
              </a:rPr>
              <a:t>За счет средств районного бюджета произведены расходы в сумме </a:t>
            </a:r>
            <a:r>
              <a:rPr lang="ru-RU" sz="1300" b="1" i="1" dirty="0" smtClean="0">
                <a:solidFill>
                  <a:prstClr val="black"/>
                </a:solidFill>
              </a:rPr>
              <a:t>2956,23  </a:t>
            </a:r>
            <a:r>
              <a:rPr lang="ru-RU" sz="1300" dirty="0" err="1" smtClean="0">
                <a:solidFill>
                  <a:prstClr val="black"/>
                </a:solidFill>
              </a:rPr>
              <a:t>тыс.руб</a:t>
            </a:r>
            <a:r>
              <a:rPr lang="ru-RU" sz="1300" dirty="0" smtClean="0">
                <a:solidFill>
                  <a:prstClr val="black"/>
                </a:solidFill>
              </a:rPr>
              <a:t>: 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300" dirty="0">
                <a:solidFill>
                  <a:prstClr val="black"/>
                </a:solidFill>
              </a:rPr>
              <a:t>оплата услуг по подготовке сметных расчетов при проведении аварийно-восстановительных работ </a:t>
            </a:r>
            <a:r>
              <a:rPr lang="ru-RU" sz="1300" dirty="0" smtClean="0">
                <a:solidFill>
                  <a:prstClr val="black"/>
                </a:solidFill>
              </a:rPr>
              <a:t>;</a:t>
            </a:r>
            <a:endParaRPr lang="ru-RU" sz="1300" dirty="0">
              <a:solidFill>
                <a:prstClr val="black"/>
              </a:solidFill>
            </a:endParaRP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300" dirty="0" smtClean="0">
                <a:solidFill>
                  <a:prstClr val="black"/>
                </a:solidFill>
              </a:rPr>
              <a:t>аварийно-восстановительные работы систем </a:t>
            </a:r>
            <a:r>
              <a:rPr lang="ru-RU" sz="1300" dirty="0" err="1" smtClean="0">
                <a:solidFill>
                  <a:prstClr val="black"/>
                </a:solidFill>
              </a:rPr>
              <a:t>тепло-водо-энергоснабжения</a:t>
            </a:r>
            <a:r>
              <a:rPr lang="ru-RU" sz="1300" dirty="0" smtClean="0">
                <a:solidFill>
                  <a:prstClr val="black"/>
                </a:solidFill>
              </a:rPr>
              <a:t> ;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300" dirty="0" smtClean="0">
                <a:solidFill>
                  <a:prstClr val="black"/>
                </a:solidFill>
              </a:rPr>
              <a:t>оплата услуг </a:t>
            </a:r>
            <a:r>
              <a:rPr lang="ru-RU" sz="1300" dirty="0">
                <a:solidFill>
                  <a:prstClr val="black"/>
                </a:solidFill>
              </a:rPr>
              <a:t>по </a:t>
            </a:r>
            <a:r>
              <a:rPr lang="ru-RU" sz="1300" dirty="0" smtClean="0">
                <a:solidFill>
                  <a:prstClr val="black"/>
                </a:solidFill>
              </a:rPr>
              <a:t>составлению проектно-сметной документации по капремонту систем </a:t>
            </a:r>
            <a:r>
              <a:rPr lang="ru-RU" sz="1300" dirty="0" err="1" smtClean="0">
                <a:solidFill>
                  <a:prstClr val="black"/>
                </a:solidFill>
              </a:rPr>
              <a:t>тепло-водоснабжения</a:t>
            </a:r>
            <a:r>
              <a:rPr lang="ru-RU" sz="1300" dirty="0" smtClean="0">
                <a:solidFill>
                  <a:prstClr val="black"/>
                </a:solidFill>
              </a:rPr>
              <a:t> ;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300" dirty="0">
                <a:solidFill>
                  <a:prstClr val="black"/>
                </a:solidFill>
              </a:rPr>
              <a:t>о</a:t>
            </a:r>
            <a:r>
              <a:rPr lang="ru-RU" sz="1300" dirty="0" smtClean="0">
                <a:solidFill>
                  <a:prstClr val="black"/>
                </a:solidFill>
              </a:rPr>
              <a:t>плата за электроэнергию объектов водоснабжения ;</a:t>
            </a:r>
          </a:p>
        </p:txBody>
      </p:sp>
      <p:pic>
        <p:nvPicPr>
          <p:cNvPr id="6" name="Рисунок 5" descr="d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43240" y="4786322"/>
            <a:ext cx="2376264" cy="16219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513877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8686800" cy="8382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500" dirty="0" smtClean="0"/>
              <a:t>06 00 «ОХРАНА ОКРУЖАЮЩЕЙ СРЕДЫ»</a:t>
            </a:r>
            <a:endParaRPr lang="ru-RU" sz="25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87524" y="1196752"/>
            <a:ext cx="8786874" cy="3024336"/>
          </a:xfrm>
          <a:prstGeom prst="rect">
            <a:avLst/>
          </a:prstGeom>
          <a:noFill/>
          <a:ln w="3175"/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179388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 smtClean="0">
              <a:solidFill>
                <a:prstClr val="black"/>
              </a:solidFill>
            </a:endParaRPr>
          </a:p>
          <a:p>
            <a:pPr indent="179388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 smtClean="0">
              <a:solidFill>
                <a:prstClr val="black"/>
              </a:solidFill>
            </a:endParaRPr>
          </a:p>
          <a:p>
            <a:pPr indent="179388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</a:endParaRPr>
          </a:p>
          <a:p>
            <a:pPr indent="179388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prstClr val="black"/>
                </a:solidFill>
              </a:rPr>
              <a:t>Общий </a:t>
            </a:r>
            <a:r>
              <a:rPr lang="ru-RU" dirty="0">
                <a:solidFill>
                  <a:prstClr val="black"/>
                </a:solidFill>
              </a:rPr>
              <a:t>объем расходов районного бюджета по </a:t>
            </a:r>
            <a:r>
              <a:rPr lang="ru-RU" dirty="0" smtClean="0">
                <a:solidFill>
                  <a:prstClr val="black"/>
                </a:solidFill>
              </a:rPr>
              <a:t>подразделу 0605 </a:t>
            </a:r>
            <a:r>
              <a:rPr lang="ru-RU" dirty="0">
                <a:solidFill>
                  <a:prstClr val="black"/>
                </a:solidFill>
              </a:rPr>
              <a:t>за </a:t>
            </a:r>
            <a:r>
              <a:rPr lang="ru-RU" dirty="0" smtClean="0">
                <a:solidFill>
                  <a:prstClr val="black"/>
                </a:solidFill>
              </a:rPr>
              <a:t>2023 </a:t>
            </a:r>
            <a:r>
              <a:rPr lang="ru-RU" dirty="0">
                <a:solidFill>
                  <a:prstClr val="black"/>
                </a:solidFill>
              </a:rPr>
              <a:t>год составил </a:t>
            </a:r>
            <a:r>
              <a:rPr lang="ru-RU" b="1" dirty="0" smtClean="0">
                <a:solidFill>
                  <a:prstClr val="black"/>
                </a:solidFill>
              </a:rPr>
              <a:t>650,46 </a:t>
            </a:r>
            <a:r>
              <a:rPr lang="ru-RU" dirty="0" smtClean="0">
                <a:solidFill>
                  <a:prstClr val="black"/>
                </a:solidFill>
              </a:rPr>
              <a:t>тыс.руб.</a:t>
            </a:r>
          </a:p>
          <a:p>
            <a:pPr indent="179388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 smtClean="0">
              <a:solidFill>
                <a:prstClr val="black"/>
              </a:solidFill>
            </a:endParaRPr>
          </a:p>
          <a:p>
            <a:pPr indent="179388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prstClr val="black"/>
                </a:solidFill>
              </a:rPr>
              <a:t>Произведены расходы по уничтожению несанкционированной свалки, не отвечающей требованиям природоохранного законодательства Кировской области, в. с.Александровское.</a:t>
            </a:r>
          </a:p>
          <a:p>
            <a:pPr indent="179388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300" dirty="0">
              <a:solidFill>
                <a:prstClr val="black"/>
              </a:solidFill>
            </a:endParaRPr>
          </a:p>
        </p:txBody>
      </p:sp>
      <p:pic>
        <p:nvPicPr>
          <p:cNvPr id="7" name="Рисунок 6" descr="d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43240" y="4786322"/>
            <a:ext cx="2376264" cy="16219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642" name="Picture 2" descr="C:\Users\novo_iv\Desktop\89147e7eafdd6fa380f52c4a1d032e92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3174" y="3857628"/>
            <a:ext cx="3691029" cy="27682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513877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0c0632cc76566fe8dd5db3601f5a097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2976" y="4857760"/>
            <a:ext cx="2857520" cy="15972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04800" y="214290"/>
            <a:ext cx="8686800" cy="8382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500" dirty="0" smtClean="0"/>
              <a:t>07 00 «образование»</a:t>
            </a:r>
            <a:endParaRPr lang="ru-RU" sz="25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42844" y="1142984"/>
            <a:ext cx="8858312" cy="428628"/>
          </a:xfrm>
          <a:prstGeom prst="rect">
            <a:avLst/>
          </a:prstGeom>
          <a:noFill/>
          <a:ln w="3175"/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179388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dirty="0">
                <a:solidFill>
                  <a:schemeClr val="tx1"/>
                </a:solidFill>
              </a:rPr>
              <a:t>Функциональная структура расходов районного бюджета по управлению образования </a:t>
            </a:r>
            <a:r>
              <a:rPr lang="ru-RU" sz="1300" dirty="0" smtClean="0">
                <a:solidFill>
                  <a:schemeClr val="tx1"/>
                </a:solidFill>
              </a:rPr>
              <a:t>администрации Котельничского </a:t>
            </a:r>
            <a:r>
              <a:rPr lang="ru-RU" sz="1300" dirty="0">
                <a:solidFill>
                  <a:schemeClr val="tx1"/>
                </a:solidFill>
              </a:rPr>
              <a:t>района за 12 месяцев </a:t>
            </a:r>
            <a:r>
              <a:rPr lang="ru-RU" sz="1300" dirty="0" smtClean="0">
                <a:solidFill>
                  <a:schemeClr val="tx1"/>
                </a:solidFill>
              </a:rPr>
              <a:t>2023 года</a:t>
            </a:r>
            <a:endParaRPr lang="ru-RU" sz="1300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8596" y="1643050"/>
            <a:ext cx="8358246" cy="714380"/>
          </a:xfrm>
          <a:prstGeom prst="rect">
            <a:avLst/>
          </a:prstGeom>
          <a:solidFill>
            <a:schemeClr val="bg2">
              <a:lumMod val="90000"/>
            </a:schemeClr>
          </a:solidFill>
          <a:ln w="3175"/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/>
            <a:r>
              <a:rPr lang="ru-RU" sz="1300" dirty="0">
                <a:solidFill>
                  <a:schemeClr val="tx1"/>
                </a:solidFill>
                <a:cs typeface="Arial" charset="0"/>
              </a:rPr>
              <a:t>0701 Дошкольное образование (расходы на содержание </a:t>
            </a:r>
            <a:r>
              <a:rPr lang="ru-RU" sz="1300" dirty="0" smtClean="0">
                <a:solidFill>
                  <a:schemeClr val="tx1"/>
                </a:solidFill>
                <a:cs typeface="Arial" charset="0"/>
              </a:rPr>
              <a:t>4 </a:t>
            </a:r>
            <a:r>
              <a:rPr lang="ru-RU" sz="1300" dirty="0">
                <a:solidFill>
                  <a:schemeClr val="tx1"/>
                </a:solidFill>
                <a:cs typeface="Arial" charset="0"/>
              </a:rPr>
              <a:t>учреждений дошкольного образования) – </a:t>
            </a:r>
            <a:r>
              <a:rPr lang="en-US" sz="1300" dirty="0" smtClean="0">
                <a:solidFill>
                  <a:schemeClr val="tx1"/>
                </a:solidFill>
                <a:cs typeface="Arial" charset="0"/>
              </a:rPr>
              <a:t>                          </a:t>
            </a:r>
            <a:r>
              <a:rPr lang="ru-RU" sz="1300" dirty="0" smtClean="0">
                <a:solidFill>
                  <a:schemeClr val="tx1"/>
                </a:solidFill>
                <a:cs typeface="Arial" charset="0"/>
              </a:rPr>
              <a:t>40 548,33  </a:t>
            </a:r>
            <a:r>
              <a:rPr lang="en-US" sz="1300" dirty="0" smtClean="0">
                <a:solidFill>
                  <a:schemeClr val="tx1"/>
                </a:solidFill>
                <a:cs typeface="Arial" charset="0"/>
              </a:rPr>
              <a:t>т</a:t>
            </a:r>
            <a:r>
              <a:rPr lang="ru-RU" sz="1300" dirty="0" err="1" smtClean="0">
                <a:solidFill>
                  <a:schemeClr val="tx1"/>
                </a:solidFill>
                <a:cs typeface="Arial" charset="0"/>
              </a:rPr>
              <a:t>ыс.руб</a:t>
            </a:r>
            <a:r>
              <a:rPr lang="ru-RU" sz="1300" dirty="0">
                <a:solidFill>
                  <a:schemeClr val="tx1"/>
                </a:solidFill>
                <a:cs typeface="Arial" charset="0"/>
              </a:rPr>
              <a:t>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28596" y="2285992"/>
            <a:ext cx="8358246" cy="571504"/>
          </a:xfrm>
          <a:prstGeom prst="rect">
            <a:avLst/>
          </a:prstGeom>
          <a:solidFill>
            <a:schemeClr val="bg2">
              <a:lumMod val="90000"/>
            </a:schemeClr>
          </a:solidFill>
          <a:ln w="3175"/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dirty="0">
                <a:solidFill>
                  <a:schemeClr val="tx1"/>
                </a:solidFill>
              </a:rPr>
              <a:t>0702 Общее образование (расходы на содержание </a:t>
            </a:r>
            <a:r>
              <a:rPr lang="ru-RU" sz="1300" dirty="0" smtClean="0">
                <a:solidFill>
                  <a:schemeClr val="tx1"/>
                </a:solidFill>
              </a:rPr>
              <a:t>12 образовательных учреждений – 175 698,7 тыс.руб</a:t>
            </a:r>
            <a:r>
              <a:rPr lang="ru-RU" sz="1300" dirty="0">
                <a:solidFill>
                  <a:schemeClr val="tx1"/>
                </a:solidFill>
              </a:rPr>
              <a:t>.</a:t>
            </a:r>
            <a:r>
              <a:rPr lang="en-US" sz="1300" dirty="0">
                <a:solidFill>
                  <a:schemeClr val="tx1"/>
                </a:solidFill>
              </a:rPr>
              <a:t>)</a:t>
            </a:r>
            <a:endParaRPr lang="ru-RU" sz="1300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28596" y="4000504"/>
            <a:ext cx="8429684" cy="571504"/>
          </a:xfrm>
          <a:prstGeom prst="rect">
            <a:avLst/>
          </a:prstGeom>
          <a:solidFill>
            <a:schemeClr val="bg2">
              <a:lumMod val="90000"/>
            </a:schemeClr>
          </a:solidFill>
          <a:ln w="3175"/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dirty="0" smtClean="0">
                <a:solidFill>
                  <a:schemeClr val="tx1"/>
                </a:solidFill>
              </a:rPr>
              <a:t>0707 Молодежная политика и оздоровление детей (программа по развитию молодежной политики) –                     99,87 тыс.руб.</a:t>
            </a:r>
            <a:endParaRPr lang="ru-RU" sz="1300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28596" y="4572008"/>
            <a:ext cx="8429684" cy="500066"/>
          </a:xfrm>
          <a:prstGeom prst="rect">
            <a:avLst/>
          </a:prstGeom>
          <a:solidFill>
            <a:schemeClr val="bg2">
              <a:lumMod val="90000"/>
            </a:schemeClr>
          </a:solidFill>
          <a:ln w="3175"/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dirty="0">
                <a:solidFill>
                  <a:schemeClr val="tx1"/>
                </a:solidFill>
              </a:rPr>
              <a:t>0709 Другие вопросы в области образования (расходы на содержание </a:t>
            </a:r>
            <a:r>
              <a:rPr lang="ru-RU" sz="1300" dirty="0" smtClean="0">
                <a:solidFill>
                  <a:schemeClr val="tx1"/>
                </a:solidFill>
              </a:rPr>
              <a:t>централизованной </a:t>
            </a:r>
            <a:r>
              <a:rPr lang="ru-RU" sz="1300" dirty="0">
                <a:solidFill>
                  <a:schemeClr val="tx1"/>
                </a:solidFill>
              </a:rPr>
              <a:t>бухгалтерии управления образования, содержание методологического отдела) – </a:t>
            </a:r>
            <a:r>
              <a:rPr lang="ru-RU" sz="1300" dirty="0" smtClean="0">
                <a:solidFill>
                  <a:schemeClr val="tx1"/>
                </a:solidFill>
              </a:rPr>
              <a:t>9 174,55 тыс.руб</a:t>
            </a:r>
            <a:r>
              <a:rPr lang="ru-RU" sz="13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174152" y="5632212"/>
            <a:ext cx="4934352" cy="707886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 smtClean="0">
                <a:latin typeface="+mj-lt"/>
              </a:rPr>
              <a:t>230 206,53 </a:t>
            </a:r>
            <a:r>
              <a:rPr lang="ru-RU" sz="4000" dirty="0">
                <a:latin typeface="+mj-lt"/>
              </a:rPr>
              <a:t>тыс.руб.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28596" y="2928934"/>
            <a:ext cx="8143932" cy="500066"/>
          </a:xfrm>
          <a:prstGeom prst="rect">
            <a:avLst/>
          </a:prstGeom>
          <a:solidFill>
            <a:schemeClr val="bg2">
              <a:lumMod val="90000"/>
            </a:schemeClr>
          </a:solidFill>
          <a:ln w="3175"/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dirty="0" smtClean="0">
                <a:solidFill>
                  <a:schemeClr val="tx1"/>
                </a:solidFill>
              </a:rPr>
              <a:t>0703 Дополнительное образование детей (расходы на содержание 2 учреждений дополнительного образования – 4 585,28 </a:t>
            </a:r>
            <a:r>
              <a:rPr lang="en-US" sz="1300" dirty="0" smtClean="0">
                <a:solidFill>
                  <a:schemeClr val="tx1"/>
                </a:solidFill>
              </a:rPr>
              <a:t>т</a:t>
            </a:r>
            <a:r>
              <a:rPr lang="ru-RU" sz="1300" dirty="0" err="1" smtClean="0">
                <a:solidFill>
                  <a:schemeClr val="tx1"/>
                </a:solidFill>
              </a:rPr>
              <a:t>ыс.руб</a:t>
            </a:r>
            <a:r>
              <a:rPr lang="ru-RU" sz="1300" dirty="0" smtClean="0">
                <a:solidFill>
                  <a:schemeClr val="tx1"/>
                </a:solidFill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300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28596" y="3500438"/>
            <a:ext cx="8296332" cy="500066"/>
          </a:xfrm>
          <a:prstGeom prst="rect">
            <a:avLst/>
          </a:prstGeom>
          <a:solidFill>
            <a:schemeClr val="bg2">
              <a:lumMod val="90000"/>
            </a:schemeClr>
          </a:solidFill>
          <a:ln w="3175"/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dirty="0" smtClean="0">
                <a:solidFill>
                  <a:schemeClr val="tx1"/>
                </a:solidFill>
              </a:rPr>
              <a:t>0705  </a:t>
            </a:r>
            <a:r>
              <a:rPr lang="en-US" sz="1300" dirty="0" err="1" smtClean="0">
                <a:solidFill>
                  <a:schemeClr val="tx1"/>
                </a:solidFill>
              </a:rPr>
              <a:t>Профессиональная</a:t>
            </a:r>
            <a:r>
              <a:rPr lang="en-US" sz="1300" dirty="0" smtClean="0">
                <a:solidFill>
                  <a:schemeClr val="tx1"/>
                </a:solidFill>
              </a:rPr>
              <a:t> </a:t>
            </a:r>
            <a:r>
              <a:rPr lang="en-US" sz="1300" dirty="0" err="1" smtClean="0">
                <a:solidFill>
                  <a:schemeClr val="tx1"/>
                </a:solidFill>
              </a:rPr>
              <a:t>подготовка</a:t>
            </a:r>
            <a:r>
              <a:rPr lang="ru-RU" sz="1300" dirty="0" smtClean="0">
                <a:solidFill>
                  <a:schemeClr val="tx1"/>
                </a:solidFill>
              </a:rPr>
              <a:t>, </a:t>
            </a:r>
            <a:r>
              <a:rPr lang="en-US" sz="1300" dirty="0" err="1" smtClean="0">
                <a:solidFill>
                  <a:schemeClr val="tx1"/>
                </a:solidFill>
              </a:rPr>
              <a:t>переподготовка</a:t>
            </a:r>
            <a:r>
              <a:rPr lang="en-US" sz="1300" dirty="0" smtClean="0">
                <a:solidFill>
                  <a:schemeClr val="tx1"/>
                </a:solidFill>
              </a:rPr>
              <a:t> и </a:t>
            </a:r>
            <a:r>
              <a:rPr lang="en-US" sz="1300" dirty="0" err="1" smtClean="0">
                <a:solidFill>
                  <a:schemeClr val="tx1"/>
                </a:solidFill>
              </a:rPr>
              <a:t>повышение</a:t>
            </a:r>
            <a:r>
              <a:rPr lang="en-US" sz="1300" dirty="0" smtClean="0">
                <a:solidFill>
                  <a:schemeClr val="tx1"/>
                </a:solidFill>
              </a:rPr>
              <a:t> </a:t>
            </a:r>
            <a:r>
              <a:rPr lang="en-US" sz="1300" dirty="0" err="1" smtClean="0">
                <a:solidFill>
                  <a:schemeClr val="tx1"/>
                </a:solidFill>
              </a:rPr>
              <a:t>квалификации</a:t>
            </a:r>
            <a:r>
              <a:rPr lang="ru-RU" sz="1300" dirty="0" smtClean="0">
                <a:solidFill>
                  <a:schemeClr val="tx1"/>
                </a:solidFill>
              </a:rPr>
              <a:t> – 99,8 </a:t>
            </a:r>
            <a:r>
              <a:rPr lang="en-US" sz="1300" dirty="0" smtClean="0">
                <a:solidFill>
                  <a:schemeClr val="tx1"/>
                </a:solidFill>
              </a:rPr>
              <a:t>т</a:t>
            </a:r>
            <a:r>
              <a:rPr lang="ru-RU" sz="1300" dirty="0" err="1" smtClean="0">
                <a:solidFill>
                  <a:schemeClr val="tx1"/>
                </a:solidFill>
              </a:rPr>
              <a:t>ыс.руб</a:t>
            </a:r>
            <a:r>
              <a:rPr lang="ru-RU" sz="1300" dirty="0" smtClean="0">
                <a:solidFill>
                  <a:schemeClr val="tx1"/>
                </a:solidFill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3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85728"/>
            <a:ext cx="8686800" cy="8382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500" dirty="0" smtClean="0"/>
              <a:t>Основные параметры районного бюджета, тыс.руб.</a:t>
            </a:r>
            <a:endParaRPr lang="ru-RU" sz="2500" dirty="0"/>
          </a:p>
        </p:txBody>
      </p:sp>
      <p:sp>
        <p:nvSpPr>
          <p:cNvPr id="4" name="Равнобедренный треугольник 3"/>
          <p:cNvSpPr/>
          <p:nvPr/>
        </p:nvSpPr>
        <p:spPr>
          <a:xfrm>
            <a:off x="4357688" y="4572000"/>
            <a:ext cx="714375" cy="78581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 rot="1021934">
            <a:off x="1714500" y="4214813"/>
            <a:ext cx="6000750" cy="3571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 rot="962310">
            <a:off x="2075848" y="2277161"/>
            <a:ext cx="1143000" cy="1225550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/>
              <a:t>636877,37</a:t>
            </a:r>
            <a:endParaRPr lang="ru-RU" sz="1200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 rot="1014567">
            <a:off x="3295511" y="2713228"/>
            <a:ext cx="1143000" cy="1144587"/>
          </a:xfrm>
          <a:prstGeom prst="round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/>
              <a:t>570544,87</a:t>
            </a:r>
            <a:endParaRPr lang="ru-RU" sz="1200" b="1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 rot="961720">
            <a:off x="5151233" y="3205279"/>
            <a:ext cx="1143000" cy="1251802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/>
              <a:t>703332,34</a:t>
            </a:r>
            <a:endParaRPr lang="ru-RU" sz="1200" b="1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 rot="1019546">
            <a:off x="6297826" y="3654329"/>
            <a:ext cx="1143000" cy="1144587"/>
          </a:xfrm>
          <a:prstGeom prst="round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/>
              <a:t>561485,89</a:t>
            </a:r>
            <a:endParaRPr lang="ru-RU" sz="1200" b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11188" y="5516563"/>
            <a:ext cx="792162" cy="433387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/>
              <a:t>План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476375" y="5516563"/>
            <a:ext cx="792163" cy="433387"/>
          </a:xfrm>
          <a:prstGeom prst="round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/>
              <a:t>Факт</a:t>
            </a:r>
          </a:p>
        </p:txBody>
      </p:sp>
      <p:sp>
        <p:nvSpPr>
          <p:cNvPr id="16394" name="TextBox 12"/>
          <p:cNvSpPr txBox="1">
            <a:spLocks noChangeArrowheads="1"/>
          </p:cNvSpPr>
          <p:nvPr/>
        </p:nvSpPr>
        <p:spPr bwMode="auto">
          <a:xfrm rot="969834">
            <a:off x="2492742" y="1832781"/>
            <a:ext cx="210223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Franklin Gothic Book"/>
              </a:rPr>
              <a:t>Доходы</a:t>
            </a:r>
            <a:r>
              <a:rPr lang="en-US" dirty="0">
                <a:latin typeface="Franklin Gothic Book"/>
              </a:rPr>
              <a:t> </a:t>
            </a:r>
            <a:r>
              <a:rPr lang="ru-RU" dirty="0">
                <a:latin typeface="Franklin Gothic Book"/>
              </a:rPr>
              <a:t>                                       на конец года</a:t>
            </a:r>
          </a:p>
        </p:txBody>
      </p:sp>
      <p:sp>
        <p:nvSpPr>
          <p:cNvPr id="16395" name="TextBox 13"/>
          <p:cNvSpPr txBox="1">
            <a:spLocks noChangeArrowheads="1"/>
          </p:cNvSpPr>
          <p:nvPr/>
        </p:nvSpPr>
        <p:spPr bwMode="auto">
          <a:xfrm rot="925051">
            <a:off x="5543786" y="2711652"/>
            <a:ext cx="213126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Franklin Gothic Book"/>
              </a:rPr>
              <a:t>Расходы </a:t>
            </a:r>
          </a:p>
          <a:p>
            <a:pPr algn="ctr"/>
            <a:r>
              <a:rPr lang="ru-RU" dirty="0">
                <a:latin typeface="Franklin Gothic Book"/>
              </a:rPr>
              <a:t>на конец года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304800" y="214290"/>
            <a:ext cx="8686800" cy="838200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500" cap="all" dirty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07 01 «дошкольное образование»</a:t>
            </a:r>
            <a:br>
              <a:rPr lang="ru-RU" sz="2500" cap="all" dirty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</a:br>
            <a:r>
              <a:rPr lang="ru-RU" sz="1200" cap="all" dirty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структура расходов районного бюджета по разделу «дошкольное образование» в </a:t>
            </a:r>
            <a:r>
              <a:rPr lang="ru-RU" sz="1200" cap="all" dirty="0" smtClean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2023 году</a:t>
            </a:r>
            <a:r>
              <a:rPr lang="ru-RU" sz="1200" cap="all" dirty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, тыс.руб.</a:t>
            </a:r>
          </a:p>
        </p:txBody>
      </p:sp>
      <p:graphicFrame>
        <p:nvGraphicFramePr>
          <p:cNvPr id="36866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960915678"/>
              </p:ext>
            </p:extLst>
          </p:nvPr>
        </p:nvGraphicFramePr>
        <p:xfrm>
          <a:off x="933450" y="1428750"/>
          <a:ext cx="7315200" cy="4467225"/>
        </p:xfrm>
        <a:graphic>
          <a:graphicData uri="http://schemas.openxmlformats.org/presentationml/2006/ole">
            <p:oleObj spid="_x0000_s53325" name="Worksheet" r:id="rId3" imgW="7953371" imgH="4857827" progId="Excel.Sheet.8">
              <p:embed/>
            </p:oleObj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2598053" y="5379707"/>
            <a:ext cx="5934387" cy="8874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ts val="3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0" cap="none" spc="0" normalizeH="0" baseline="0" noProof="0" dirty="0" smtClean="0">
              <a:ln w="12700">
                <a:solidFill>
                  <a:srgbClr val="4E3B30">
                    <a:satMod val="155000"/>
                  </a:srgbClr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eaLnBrk="1" latinLnBrk="0" hangingPunct="1">
              <a:lnSpc>
                <a:spcPts val="3100"/>
              </a:lnSpc>
              <a:buClrTx/>
              <a:buSzTx/>
              <a:buFontTx/>
              <a:buNone/>
              <a:tabLst/>
              <a:defRPr/>
            </a:pPr>
            <a:r>
              <a:rPr lang="ru-RU" sz="4800" dirty="0" smtClean="0">
                <a:latin typeface="+mj-lt"/>
                <a:cs typeface="Arial" charset="0"/>
              </a:rPr>
              <a:t>40 548,33 </a:t>
            </a:r>
            <a:r>
              <a:rPr lang="ru-RU" sz="4800" dirty="0">
                <a:latin typeface="+mj-lt"/>
                <a:cs typeface="Arial" charset="0"/>
              </a:rPr>
              <a:t>тыс.руб.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894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829967669"/>
              </p:ext>
            </p:extLst>
          </p:nvPr>
        </p:nvGraphicFramePr>
        <p:xfrm>
          <a:off x="2428875" y="3286125"/>
          <a:ext cx="6096000" cy="2924175"/>
        </p:xfrm>
        <a:graphic>
          <a:graphicData uri="http://schemas.openxmlformats.org/presentationml/2006/ole">
            <p:oleObj spid="_x0000_s52301" name="Worksheet" r:id="rId3" imgW="7086513" imgH="3400271" progId="Excel.Sheet.8">
              <p:embed/>
            </p:oleObj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304800" y="214290"/>
            <a:ext cx="8686800" cy="838200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500" cap="all" dirty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07 02 «общее образование»</a:t>
            </a:r>
            <a:br>
              <a:rPr lang="ru-RU" sz="2500" cap="all" dirty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</a:br>
            <a:r>
              <a:rPr lang="ru-RU" sz="1200" cap="all" dirty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структура расходов районного бюджета по разделу «общее образование» в </a:t>
            </a:r>
            <a:r>
              <a:rPr lang="ru-RU" sz="1200" cap="all" dirty="0" smtClean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2023 </a:t>
            </a:r>
            <a:r>
              <a:rPr lang="ru-RU" sz="1200" cap="all" dirty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году, тыс.руб.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42844" y="1071546"/>
            <a:ext cx="8858312" cy="2000264"/>
          </a:xfrm>
          <a:prstGeom prst="rect">
            <a:avLst/>
          </a:prstGeom>
          <a:noFill/>
          <a:ln w="3175"/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179388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100" dirty="0" smtClean="0">
              <a:solidFill>
                <a:schemeClr val="tx1"/>
              </a:solidFill>
            </a:endParaRPr>
          </a:p>
          <a:p>
            <a:pPr indent="179388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dirty="0" smtClean="0">
                <a:solidFill>
                  <a:schemeClr val="tx1"/>
                </a:solidFill>
              </a:rPr>
              <a:t>Расходы </a:t>
            </a:r>
            <a:r>
              <a:rPr lang="ru-RU" sz="1050" dirty="0">
                <a:solidFill>
                  <a:schemeClr val="tx1"/>
                </a:solidFill>
              </a:rPr>
              <a:t>по разделу 0702 «Общее образование» включают в себя расходы общеобразовательных </a:t>
            </a:r>
            <a:r>
              <a:rPr lang="ru-RU" sz="1050" dirty="0" smtClean="0">
                <a:solidFill>
                  <a:schemeClr val="tx1"/>
                </a:solidFill>
              </a:rPr>
              <a:t>учреждений. </a:t>
            </a:r>
          </a:p>
          <a:p>
            <a:pPr indent="179388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dirty="0" smtClean="0">
                <a:solidFill>
                  <a:schemeClr val="tx1"/>
                </a:solidFill>
              </a:rPr>
              <a:t>Освоены </a:t>
            </a:r>
            <a:r>
              <a:rPr lang="en-US" sz="1050" dirty="0" err="1" smtClean="0">
                <a:solidFill>
                  <a:schemeClr val="tx1"/>
                </a:solidFill>
              </a:rPr>
              <a:t>феде</a:t>
            </a:r>
            <a:r>
              <a:rPr lang="ru-RU" sz="1050" dirty="0" err="1" smtClean="0">
                <a:solidFill>
                  <a:schemeClr val="tx1"/>
                </a:solidFill>
              </a:rPr>
              <a:t>р</a:t>
            </a:r>
            <a:r>
              <a:rPr lang="en-US" sz="1050" dirty="0" err="1" smtClean="0">
                <a:solidFill>
                  <a:schemeClr val="tx1"/>
                </a:solidFill>
              </a:rPr>
              <a:t>альные</a:t>
            </a:r>
            <a:r>
              <a:rPr lang="en-US" sz="1050" dirty="0" smtClean="0">
                <a:solidFill>
                  <a:schemeClr val="tx1"/>
                </a:solidFill>
              </a:rPr>
              <a:t> </a:t>
            </a:r>
            <a:r>
              <a:rPr lang="ru-RU" sz="1050" dirty="0" smtClean="0">
                <a:solidFill>
                  <a:schemeClr val="tx1"/>
                </a:solidFill>
              </a:rPr>
              <a:t>средства </a:t>
            </a:r>
            <a:r>
              <a:rPr lang="en-US" sz="1050" dirty="0" err="1" smtClean="0">
                <a:solidFill>
                  <a:schemeClr val="tx1"/>
                </a:solidFill>
              </a:rPr>
              <a:t>на</a:t>
            </a:r>
            <a:r>
              <a:rPr lang="en-US" sz="1050" dirty="0" smtClean="0">
                <a:solidFill>
                  <a:schemeClr val="tx1"/>
                </a:solidFill>
              </a:rPr>
              <a:t> </a:t>
            </a:r>
            <a:r>
              <a:rPr lang="en-US" sz="1050" dirty="0" err="1" smtClean="0">
                <a:solidFill>
                  <a:schemeClr val="tx1"/>
                </a:solidFill>
              </a:rPr>
              <a:t>организацию</a:t>
            </a:r>
            <a:r>
              <a:rPr lang="en-US" sz="1050" dirty="0" smtClean="0">
                <a:solidFill>
                  <a:schemeClr val="tx1"/>
                </a:solidFill>
              </a:rPr>
              <a:t> </a:t>
            </a:r>
            <a:r>
              <a:rPr lang="en-US" sz="1050" dirty="0" err="1" smtClean="0">
                <a:solidFill>
                  <a:schemeClr val="tx1"/>
                </a:solidFill>
              </a:rPr>
              <a:t>бесплатного</a:t>
            </a:r>
            <a:r>
              <a:rPr lang="en-US" sz="1050" dirty="0" smtClean="0">
                <a:solidFill>
                  <a:schemeClr val="tx1"/>
                </a:solidFill>
              </a:rPr>
              <a:t> </a:t>
            </a:r>
            <a:r>
              <a:rPr lang="en-US" sz="1050" dirty="0" err="1" smtClean="0">
                <a:solidFill>
                  <a:schemeClr val="tx1"/>
                </a:solidFill>
              </a:rPr>
              <a:t>горячего</a:t>
            </a:r>
            <a:r>
              <a:rPr lang="en-US" sz="1050" dirty="0" smtClean="0">
                <a:solidFill>
                  <a:schemeClr val="tx1"/>
                </a:solidFill>
              </a:rPr>
              <a:t> </a:t>
            </a:r>
            <a:r>
              <a:rPr lang="en-US" sz="1050" dirty="0" err="1" smtClean="0">
                <a:solidFill>
                  <a:schemeClr val="tx1"/>
                </a:solidFill>
              </a:rPr>
              <a:t>питания</a:t>
            </a:r>
            <a:r>
              <a:rPr lang="en-US" sz="1050" dirty="0" smtClean="0">
                <a:solidFill>
                  <a:schemeClr val="tx1"/>
                </a:solidFill>
              </a:rPr>
              <a:t> </a:t>
            </a:r>
            <a:r>
              <a:rPr lang="en-US" sz="1050" dirty="0" err="1" smtClean="0">
                <a:solidFill>
                  <a:schemeClr val="tx1"/>
                </a:solidFill>
              </a:rPr>
              <a:t>обучающихся</a:t>
            </a:r>
            <a:r>
              <a:rPr lang="ru-RU" sz="1050" dirty="0" smtClean="0">
                <a:solidFill>
                  <a:schemeClr val="tx1"/>
                </a:solidFill>
              </a:rPr>
              <a:t>, </a:t>
            </a:r>
            <a:r>
              <a:rPr lang="en-US" sz="1050" dirty="0" err="1" smtClean="0">
                <a:solidFill>
                  <a:schemeClr val="tx1"/>
                </a:solidFill>
              </a:rPr>
              <a:t>получающих</a:t>
            </a:r>
            <a:r>
              <a:rPr lang="en-US" sz="1050" dirty="0" smtClean="0">
                <a:solidFill>
                  <a:schemeClr val="tx1"/>
                </a:solidFill>
              </a:rPr>
              <a:t> </a:t>
            </a:r>
            <a:r>
              <a:rPr lang="en-US" sz="1050" dirty="0" err="1" smtClean="0">
                <a:solidFill>
                  <a:schemeClr val="tx1"/>
                </a:solidFill>
              </a:rPr>
              <a:t>начальное</a:t>
            </a:r>
            <a:r>
              <a:rPr lang="en-US" sz="1050" dirty="0" smtClean="0">
                <a:solidFill>
                  <a:schemeClr val="tx1"/>
                </a:solidFill>
              </a:rPr>
              <a:t> </a:t>
            </a:r>
            <a:r>
              <a:rPr lang="en-US" sz="1050" dirty="0" err="1" smtClean="0">
                <a:solidFill>
                  <a:schemeClr val="tx1"/>
                </a:solidFill>
              </a:rPr>
              <a:t>общее</a:t>
            </a:r>
            <a:r>
              <a:rPr lang="en-US" sz="1050" dirty="0" smtClean="0">
                <a:solidFill>
                  <a:schemeClr val="tx1"/>
                </a:solidFill>
              </a:rPr>
              <a:t> </a:t>
            </a:r>
            <a:r>
              <a:rPr lang="en-US" sz="1050" dirty="0" err="1" smtClean="0">
                <a:solidFill>
                  <a:schemeClr val="tx1"/>
                </a:solidFill>
              </a:rPr>
              <a:t>образование</a:t>
            </a:r>
            <a:r>
              <a:rPr lang="en-US" sz="1050" dirty="0" smtClean="0">
                <a:solidFill>
                  <a:schemeClr val="tx1"/>
                </a:solidFill>
              </a:rPr>
              <a:t> – </a:t>
            </a:r>
            <a:r>
              <a:rPr lang="ru-RU" sz="1050" dirty="0" smtClean="0">
                <a:solidFill>
                  <a:schemeClr val="tx1"/>
                </a:solidFill>
              </a:rPr>
              <a:t>3 264,65</a:t>
            </a:r>
            <a:r>
              <a:rPr lang="en-US" sz="1050" dirty="0" smtClean="0">
                <a:solidFill>
                  <a:schemeClr val="tx1"/>
                </a:solidFill>
              </a:rPr>
              <a:t> </a:t>
            </a:r>
            <a:r>
              <a:rPr lang="en-US" sz="1050" dirty="0" err="1" smtClean="0">
                <a:solidFill>
                  <a:schemeClr val="tx1"/>
                </a:solidFill>
              </a:rPr>
              <a:t>тыс</a:t>
            </a:r>
            <a:r>
              <a:rPr lang="en-US" sz="1050" dirty="0" smtClean="0">
                <a:solidFill>
                  <a:schemeClr val="tx1"/>
                </a:solidFill>
              </a:rPr>
              <a:t>. </a:t>
            </a:r>
            <a:r>
              <a:rPr lang="en-US" sz="1050" dirty="0" err="1" smtClean="0">
                <a:solidFill>
                  <a:schemeClr val="tx1"/>
                </a:solidFill>
              </a:rPr>
              <a:t>руб</a:t>
            </a:r>
            <a:r>
              <a:rPr lang="en-US" sz="1050" dirty="0" smtClean="0">
                <a:solidFill>
                  <a:schemeClr val="tx1"/>
                </a:solidFill>
              </a:rPr>
              <a:t>.; </a:t>
            </a:r>
            <a:r>
              <a:rPr lang="en-US" sz="1050" dirty="0" err="1" smtClean="0">
                <a:solidFill>
                  <a:schemeClr val="tx1"/>
                </a:solidFill>
              </a:rPr>
              <a:t>выплачено</a:t>
            </a:r>
            <a:r>
              <a:rPr lang="en-US" sz="1050" dirty="0" smtClean="0">
                <a:solidFill>
                  <a:schemeClr val="tx1"/>
                </a:solidFill>
              </a:rPr>
              <a:t> </a:t>
            </a:r>
            <a:r>
              <a:rPr lang="en-US" sz="1050" dirty="0" err="1" smtClean="0">
                <a:solidFill>
                  <a:schemeClr val="tx1"/>
                </a:solidFill>
              </a:rPr>
              <a:t>ежемесячное</a:t>
            </a:r>
            <a:r>
              <a:rPr lang="en-US" sz="1050" dirty="0" smtClean="0">
                <a:solidFill>
                  <a:schemeClr val="tx1"/>
                </a:solidFill>
              </a:rPr>
              <a:t> </a:t>
            </a:r>
            <a:r>
              <a:rPr lang="en-US" sz="1050" dirty="0" err="1" smtClean="0">
                <a:solidFill>
                  <a:schemeClr val="tx1"/>
                </a:solidFill>
              </a:rPr>
              <a:t>вознаграждение</a:t>
            </a:r>
            <a:r>
              <a:rPr lang="en-US" sz="1050" dirty="0" smtClean="0">
                <a:solidFill>
                  <a:schemeClr val="tx1"/>
                </a:solidFill>
              </a:rPr>
              <a:t> </a:t>
            </a:r>
            <a:r>
              <a:rPr lang="en-US" sz="1050" dirty="0" err="1" smtClean="0">
                <a:solidFill>
                  <a:schemeClr val="tx1"/>
                </a:solidFill>
              </a:rPr>
              <a:t>за</a:t>
            </a:r>
            <a:r>
              <a:rPr lang="en-US" sz="1050" dirty="0" smtClean="0">
                <a:solidFill>
                  <a:schemeClr val="tx1"/>
                </a:solidFill>
              </a:rPr>
              <a:t> </a:t>
            </a:r>
            <a:r>
              <a:rPr lang="en-US" sz="1050" dirty="0" err="1" smtClean="0">
                <a:solidFill>
                  <a:schemeClr val="tx1"/>
                </a:solidFill>
              </a:rPr>
              <a:t>классное</a:t>
            </a:r>
            <a:r>
              <a:rPr lang="en-US" sz="1050" dirty="0" smtClean="0">
                <a:solidFill>
                  <a:schemeClr val="tx1"/>
                </a:solidFill>
              </a:rPr>
              <a:t> </a:t>
            </a:r>
            <a:r>
              <a:rPr lang="en-US" sz="1050" dirty="0" err="1" smtClean="0">
                <a:solidFill>
                  <a:schemeClr val="tx1"/>
                </a:solidFill>
              </a:rPr>
              <a:t>руководство</a:t>
            </a:r>
            <a:r>
              <a:rPr lang="en-US" sz="1050" dirty="0" smtClean="0">
                <a:solidFill>
                  <a:schemeClr val="tx1"/>
                </a:solidFill>
              </a:rPr>
              <a:t> </a:t>
            </a:r>
            <a:r>
              <a:rPr lang="en-US" sz="1050" dirty="0" err="1" smtClean="0">
                <a:solidFill>
                  <a:schemeClr val="tx1"/>
                </a:solidFill>
              </a:rPr>
              <a:t>педагогическим</a:t>
            </a:r>
            <a:r>
              <a:rPr lang="en-US" sz="1050" dirty="0" smtClean="0">
                <a:solidFill>
                  <a:schemeClr val="tx1"/>
                </a:solidFill>
              </a:rPr>
              <a:t> </a:t>
            </a:r>
            <a:r>
              <a:rPr lang="en-US" sz="1050" dirty="0" err="1" smtClean="0">
                <a:solidFill>
                  <a:schemeClr val="tx1"/>
                </a:solidFill>
              </a:rPr>
              <a:t>работникам</a:t>
            </a:r>
            <a:r>
              <a:rPr lang="en-US" sz="1050" dirty="0" smtClean="0">
                <a:solidFill>
                  <a:schemeClr val="tx1"/>
                </a:solidFill>
              </a:rPr>
              <a:t> </a:t>
            </a:r>
            <a:r>
              <a:rPr lang="en-US" sz="1050" dirty="0" err="1" smtClean="0">
                <a:solidFill>
                  <a:schemeClr val="tx1"/>
                </a:solidFill>
              </a:rPr>
              <a:t>общеобразовательных</a:t>
            </a:r>
            <a:r>
              <a:rPr lang="en-US" sz="1050" dirty="0" smtClean="0">
                <a:solidFill>
                  <a:schemeClr val="tx1"/>
                </a:solidFill>
              </a:rPr>
              <a:t> </a:t>
            </a:r>
            <a:r>
              <a:rPr lang="en-US" sz="1050" dirty="0" err="1" smtClean="0">
                <a:solidFill>
                  <a:schemeClr val="tx1"/>
                </a:solidFill>
              </a:rPr>
              <a:t>организаций</a:t>
            </a:r>
            <a:r>
              <a:rPr lang="en-US" sz="1050" dirty="0" smtClean="0">
                <a:solidFill>
                  <a:schemeClr val="tx1"/>
                </a:solidFill>
              </a:rPr>
              <a:t> в </a:t>
            </a:r>
            <a:r>
              <a:rPr lang="en-US" sz="1050" dirty="0" err="1" smtClean="0">
                <a:solidFill>
                  <a:schemeClr val="tx1"/>
                </a:solidFill>
              </a:rPr>
              <a:t>сумме</a:t>
            </a:r>
            <a:r>
              <a:rPr lang="en-US" sz="1050" dirty="0" smtClean="0">
                <a:solidFill>
                  <a:schemeClr val="tx1"/>
                </a:solidFill>
              </a:rPr>
              <a:t> </a:t>
            </a:r>
            <a:r>
              <a:rPr lang="ru-RU" sz="1050" dirty="0" smtClean="0">
                <a:solidFill>
                  <a:schemeClr val="tx1"/>
                </a:solidFill>
              </a:rPr>
              <a:t>6 796,4</a:t>
            </a:r>
            <a:r>
              <a:rPr lang="en-US" sz="1050" dirty="0" smtClean="0">
                <a:solidFill>
                  <a:schemeClr val="tx1"/>
                </a:solidFill>
              </a:rPr>
              <a:t> </a:t>
            </a:r>
            <a:r>
              <a:rPr lang="en-US" sz="1050" dirty="0" err="1" smtClean="0">
                <a:solidFill>
                  <a:schemeClr val="tx1"/>
                </a:solidFill>
              </a:rPr>
              <a:t>тыс.руб</a:t>
            </a:r>
            <a:r>
              <a:rPr lang="en-US" sz="1050" dirty="0" smtClean="0">
                <a:solidFill>
                  <a:schemeClr val="tx1"/>
                </a:solidFill>
              </a:rPr>
              <a:t>.</a:t>
            </a:r>
            <a:r>
              <a:rPr lang="ru-RU" sz="1050" dirty="0" smtClean="0">
                <a:solidFill>
                  <a:schemeClr val="tx1"/>
                </a:solidFill>
              </a:rPr>
              <a:t>; израсходованы средства областного бюджета с </a:t>
            </a:r>
            <a:r>
              <a:rPr lang="ru-RU" sz="1050" dirty="0" err="1" smtClean="0">
                <a:solidFill>
                  <a:schemeClr val="tx1"/>
                </a:solidFill>
              </a:rPr>
              <a:t>софинансированием</a:t>
            </a:r>
            <a:r>
              <a:rPr lang="ru-RU" sz="1050" dirty="0" smtClean="0">
                <a:solidFill>
                  <a:schemeClr val="tx1"/>
                </a:solidFill>
              </a:rPr>
              <a:t> из районного бюджета на реализацию мер, направленных на выполнение предписаний надзорных органов и приведение зданий в соответствие с требованиями, предъявляемыми к безопасности в процессе эксплуатации – 5 757,06 тыс.руб., израсходованы средства областного бюджета с </a:t>
            </a:r>
            <a:r>
              <a:rPr lang="ru-RU" sz="1050" dirty="0" err="1" smtClean="0">
                <a:solidFill>
                  <a:schemeClr val="tx1"/>
                </a:solidFill>
              </a:rPr>
              <a:t>софинансированием</a:t>
            </a:r>
            <a:r>
              <a:rPr lang="ru-RU" sz="1050" dirty="0" smtClean="0">
                <a:solidFill>
                  <a:schemeClr val="tx1"/>
                </a:solidFill>
              </a:rPr>
              <a:t> из районного бюджета на капитальный ремонт зданий и объектов муниципальных образовательных организаций – 5 744,29 тыс. руб.; средства областного бюджета по предоставлению бесплатного горячего питания детей участников специальной военной операции – 116,87 тыс.руб.; грант из области муниципальным образовательным организациям, подготовившим обучающихся к сдаче единого государственного экзамена по математике (профильный уровень) и (или) по физике – 5,0 тыс. руб., а также выплачена компенсация за подготовку и проведение государственной итоговой аттестации – 47,24 тыс. руб. Также за счет средств районного бюджета проведены мероприятия </a:t>
            </a:r>
            <a:r>
              <a:rPr lang="ru-RU" sz="1050" dirty="0">
                <a:solidFill>
                  <a:schemeClr val="tx1"/>
                </a:solidFill>
              </a:rPr>
              <a:t>по подготовке образовательных учреждений к новому учебному </a:t>
            </a:r>
            <a:r>
              <a:rPr lang="ru-RU" sz="1050" dirty="0" smtClean="0">
                <a:solidFill>
                  <a:schemeClr val="tx1"/>
                </a:solidFill>
              </a:rPr>
              <a:t>году в объеме финансирования 9 007,73 тыс</a:t>
            </a:r>
            <a:r>
              <a:rPr lang="ru-RU" sz="1050" dirty="0">
                <a:solidFill>
                  <a:schemeClr val="tx1"/>
                </a:solidFill>
              </a:rPr>
              <a:t>. </a:t>
            </a:r>
            <a:r>
              <a:rPr lang="ru-RU" sz="1050" dirty="0" smtClean="0">
                <a:solidFill>
                  <a:schemeClr val="tx1"/>
                </a:solidFill>
              </a:rPr>
              <a:t>руб., на средства районного бюджета обеспечено </a:t>
            </a:r>
            <a:r>
              <a:rPr lang="ru-RU" sz="1050" dirty="0">
                <a:solidFill>
                  <a:schemeClr val="tx1"/>
                </a:solidFill>
              </a:rPr>
              <a:t>питания льготной категории детей в образовательных </a:t>
            </a:r>
            <a:r>
              <a:rPr lang="ru-RU" sz="1050" dirty="0" smtClean="0">
                <a:solidFill>
                  <a:schemeClr val="tx1"/>
                </a:solidFill>
              </a:rPr>
              <a:t>учреждениях Котельничского </a:t>
            </a:r>
            <a:r>
              <a:rPr lang="ru-RU" sz="1050" dirty="0">
                <a:solidFill>
                  <a:schemeClr val="tx1"/>
                </a:solidFill>
              </a:rPr>
              <a:t>района </a:t>
            </a:r>
            <a:r>
              <a:rPr lang="ru-RU" sz="1050" dirty="0" smtClean="0">
                <a:solidFill>
                  <a:schemeClr val="tx1"/>
                </a:solidFill>
              </a:rPr>
              <a:t>– 85,06 тыс</a:t>
            </a:r>
            <a:r>
              <a:rPr lang="ru-RU" sz="1050" dirty="0">
                <a:solidFill>
                  <a:schemeClr val="tx1"/>
                </a:solidFill>
              </a:rPr>
              <a:t>. </a:t>
            </a:r>
            <a:r>
              <a:rPr lang="ru-RU" sz="1050" dirty="0" smtClean="0">
                <a:solidFill>
                  <a:schemeClr val="tx1"/>
                </a:solidFill>
              </a:rPr>
              <a:t>руб., на организацию временной занятости подростков в возрасте от 14 до 18 лет – 151,67 тыс. руб.; на исполнение судебных актов 8,08тыс. руб. </a:t>
            </a:r>
            <a:endParaRPr lang="ru-RU" sz="1050" dirty="0">
              <a:solidFill>
                <a:schemeClr val="tx1"/>
              </a:solidFill>
            </a:endParaRPr>
          </a:p>
        </p:txBody>
      </p:sp>
      <p:sp>
        <p:nvSpPr>
          <p:cNvPr id="37893" name="TextBox 6"/>
          <p:cNvSpPr txBox="1">
            <a:spLocks noChangeArrowheads="1"/>
          </p:cNvSpPr>
          <p:nvPr/>
        </p:nvSpPr>
        <p:spPr bwMode="auto">
          <a:xfrm>
            <a:off x="2483768" y="5857892"/>
            <a:ext cx="637620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800" dirty="0" smtClean="0">
                <a:latin typeface="+mj-lt"/>
              </a:rPr>
              <a:t>175 698,7 тыс. руб.</a:t>
            </a:r>
            <a:endParaRPr lang="ru-RU" sz="4800" dirty="0">
              <a:latin typeface="+mj-lt"/>
            </a:endParaRPr>
          </a:p>
        </p:txBody>
      </p:sp>
      <p:sp>
        <p:nvSpPr>
          <p:cNvPr id="52267" name="Rectangle 43"/>
          <p:cNvSpPr>
            <a:spLocks noChangeArrowheads="1"/>
          </p:cNvSpPr>
          <p:nvPr/>
        </p:nvSpPr>
        <p:spPr bwMode="auto">
          <a:xfrm rot="10800000" flipV="1">
            <a:off x="373552" y="3403858"/>
            <a:ext cx="2198181" cy="2631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</a:t>
            </a:r>
            <a:r>
              <a:rPr kumimoji="0" lang="ru-RU" sz="11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рамках национального проекта </a:t>
            </a:r>
            <a:r>
              <a:rPr kumimoji="0" lang="ru-RU" sz="11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«Образование» </a:t>
            </a:r>
            <a:r>
              <a:rPr kumimoji="0" lang="ru-RU" sz="11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реализованы два федеральных проекта: -</a:t>
            </a:r>
          </a:p>
          <a:p>
            <a:pPr marL="171450" marR="0" lvl="0" indent="-1714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11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«Патриотическое </a:t>
            </a:r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воспитание граждан Российской Федерации»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- обеспечение деятельности советников директора в сумме 674,04 тыс. руб.</a:t>
            </a:r>
          </a:p>
          <a:p>
            <a:pPr marL="171450" marR="0" lvl="0" indent="-1714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«Современная школа»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отремонтированы классы в школах на базе которых создаются центры «Точка роста» в сумме 1 997,34 тыс. руб.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304800" y="214290"/>
            <a:ext cx="8686800" cy="1000132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500" cap="all" dirty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07 </a:t>
            </a:r>
            <a:r>
              <a:rPr lang="ru-RU" sz="2500" cap="all" dirty="0" smtClean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03 «дополнительное образование детей»</a:t>
            </a:r>
            <a:r>
              <a:rPr lang="ru-RU" sz="2500" cap="all" dirty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/>
            </a:r>
            <a:br>
              <a:rPr lang="ru-RU" sz="2500" cap="all" dirty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</a:br>
            <a:r>
              <a:rPr lang="ru-RU" sz="1200" cap="all" dirty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структура расходов районного бюджета по разделу </a:t>
            </a:r>
            <a:r>
              <a:rPr lang="ru-RU" sz="1200" cap="all" dirty="0" smtClean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«дополнительное образование детей» </a:t>
            </a:r>
            <a:r>
              <a:rPr lang="ru-RU" sz="1200" cap="all" dirty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в </a:t>
            </a:r>
            <a:r>
              <a:rPr lang="ru-RU" sz="1200" cap="all" dirty="0" smtClean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2023 году</a:t>
            </a:r>
            <a:r>
              <a:rPr lang="ru-RU" sz="1200" cap="all" dirty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, тыс.руб.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42844" y="1071546"/>
            <a:ext cx="8858312" cy="642942"/>
          </a:xfrm>
          <a:prstGeom prst="rect">
            <a:avLst/>
          </a:prstGeom>
          <a:noFill/>
          <a:ln w="3175"/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179388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50" dirty="0">
                <a:solidFill>
                  <a:schemeClr val="tx1"/>
                </a:solidFill>
              </a:rPr>
              <a:t>Расходы по разделу </a:t>
            </a:r>
            <a:r>
              <a:rPr lang="ru-RU" sz="1150" dirty="0" smtClean="0">
                <a:solidFill>
                  <a:schemeClr val="tx1"/>
                </a:solidFill>
              </a:rPr>
              <a:t>0703 «Дополнительное образование детей» </a:t>
            </a:r>
            <a:r>
              <a:rPr lang="ru-RU" sz="1150" dirty="0">
                <a:solidFill>
                  <a:schemeClr val="tx1"/>
                </a:solidFill>
              </a:rPr>
              <a:t>включают в себя расходы </a:t>
            </a:r>
            <a:r>
              <a:rPr lang="ru-RU" sz="1150" dirty="0" smtClean="0">
                <a:solidFill>
                  <a:schemeClr val="tx1"/>
                </a:solidFill>
              </a:rPr>
              <a:t>на содержание двух учреждений дополнительного образования. </a:t>
            </a:r>
          </a:p>
        </p:txBody>
      </p:sp>
      <p:sp>
        <p:nvSpPr>
          <p:cNvPr id="37893" name="TextBox 6"/>
          <p:cNvSpPr txBox="1">
            <a:spLocks noChangeArrowheads="1"/>
          </p:cNvSpPr>
          <p:nvPr/>
        </p:nvSpPr>
        <p:spPr bwMode="auto">
          <a:xfrm>
            <a:off x="2195736" y="5805264"/>
            <a:ext cx="637677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800" dirty="0" smtClean="0">
                <a:latin typeface="+mj-lt"/>
              </a:rPr>
              <a:t>4 585,28 тыс</a:t>
            </a:r>
            <a:r>
              <a:rPr lang="ru-RU" sz="4800" dirty="0">
                <a:latin typeface="+mj-lt"/>
              </a:rPr>
              <a:t>. руб.</a:t>
            </a:r>
          </a:p>
        </p:txBody>
      </p:sp>
      <p:graphicFrame>
        <p:nvGraphicFramePr>
          <p:cNvPr id="8" name="Диаграмма 7"/>
          <p:cNvGraphicFramePr/>
          <p:nvPr/>
        </p:nvGraphicFramePr>
        <p:xfrm>
          <a:off x="928662" y="1857364"/>
          <a:ext cx="7429552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500" dirty="0" smtClean="0"/>
              <a:t>07 05 «Профессиональная подготовка, </a:t>
            </a:r>
            <a:br>
              <a:rPr lang="ru-RU" sz="2500" dirty="0" smtClean="0"/>
            </a:br>
            <a:r>
              <a:rPr lang="ru-RU" sz="2500" dirty="0" smtClean="0"/>
              <a:t>переподготовка и повышение квалификации»</a:t>
            </a:r>
            <a:endParaRPr lang="ru-RU" sz="25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1500" dirty="0" smtClean="0">
                <a:solidFill>
                  <a:schemeClr val="tx1"/>
                </a:solidFill>
              </a:rPr>
              <a:t>Обучение муниципальных служащих на курсах повышения квалификации по программам:</a:t>
            </a:r>
          </a:p>
          <a:p>
            <a:r>
              <a:rPr lang="ru-RU" sz="1500" dirty="0" smtClean="0">
                <a:solidFill>
                  <a:schemeClr val="tx1"/>
                </a:solidFill>
              </a:rPr>
              <a:t>«Архитектурно – градостроительная деятельность: нормативно – правовое регулирование, организация, комплексное развитие территорий»</a:t>
            </a:r>
          </a:p>
          <a:p>
            <a:r>
              <a:rPr lang="ru-RU" sz="1500" dirty="0" smtClean="0">
                <a:solidFill>
                  <a:schemeClr val="tx1"/>
                </a:solidFill>
              </a:rPr>
              <a:t>«Воинский учет и бронирование граждан, пребывающих в запасе»</a:t>
            </a:r>
          </a:p>
          <a:p>
            <a:r>
              <a:rPr lang="ru-RU" sz="1500" dirty="0" smtClean="0">
                <a:solidFill>
                  <a:schemeClr val="tx1"/>
                </a:solidFill>
              </a:rPr>
              <a:t>«Государственная политика в области противодействия коррупции»</a:t>
            </a:r>
          </a:p>
          <a:p>
            <a:r>
              <a:rPr lang="ru-RU" sz="1500" dirty="0" smtClean="0">
                <a:solidFill>
                  <a:schemeClr val="tx1"/>
                </a:solidFill>
              </a:rPr>
              <a:t>«Муниципальный бюджет в условиях реформирования бюджетной сферы»</a:t>
            </a:r>
          </a:p>
          <a:p>
            <a:r>
              <a:rPr lang="ru-RU" sz="1500" dirty="0" smtClean="0">
                <a:solidFill>
                  <a:schemeClr val="tx1"/>
                </a:solidFill>
              </a:rPr>
              <a:t>«Бухгалтерский учет и отчетность в казенных учреждениях»</a:t>
            </a:r>
          </a:p>
          <a:p>
            <a:r>
              <a:rPr lang="ru-RU" sz="1500" dirty="0" smtClean="0">
                <a:solidFill>
                  <a:schemeClr val="tx1"/>
                </a:solidFill>
              </a:rPr>
              <a:t>«Деловые коммуникации»</a:t>
            </a:r>
          </a:p>
          <a:p>
            <a:r>
              <a:rPr lang="ru-RU" sz="1500" dirty="0" smtClean="0">
                <a:solidFill>
                  <a:schemeClr val="tx1"/>
                </a:solidFill>
              </a:rPr>
              <a:t>«Повышение квалификации управленческих кадров органов местного самоуправления в сфере жизнеобеспечения»</a:t>
            </a:r>
          </a:p>
          <a:p>
            <a:r>
              <a:rPr lang="ru-RU" sz="1500" dirty="0" smtClean="0">
                <a:solidFill>
                  <a:schemeClr val="tx1"/>
                </a:solidFill>
              </a:rPr>
              <a:t>«Управление государственными и муниципальными</a:t>
            </a:r>
          </a:p>
          <a:p>
            <a:pPr>
              <a:buNone/>
            </a:pPr>
            <a:r>
              <a:rPr lang="ru-RU" sz="1500" dirty="0" smtClean="0">
                <a:solidFill>
                  <a:schemeClr val="tx1"/>
                </a:solidFill>
              </a:rPr>
              <a:t> закупками»</a:t>
            </a:r>
          </a:p>
          <a:p>
            <a:r>
              <a:rPr lang="ru-RU" sz="1500" dirty="0" smtClean="0">
                <a:solidFill>
                  <a:schemeClr val="tx1"/>
                </a:solidFill>
              </a:rPr>
              <a:t>«Организационно – правовые основы деятельности</a:t>
            </a:r>
          </a:p>
          <a:p>
            <a:pPr>
              <a:buNone/>
            </a:pPr>
            <a:r>
              <a:rPr lang="ru-RU" sz="1500" dirty="0" smtClean="0">
                <a:solidFill>
                  <a:schemeClr val="tx1"/>
                </a:solidFill>
              </a:rPr>
              <a:t>главы муниципального образования»</a:t>
            </a:r>
          </a:p>
          <a:p>
            <a:pPr>
              <a:buNone/>
            </a:pPr>
            <a:endParaRPr lang="ru-RU" sz="1600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ru-RU" sz="1600" dirty="0">
              <a:solidFill>
                <a:srgbClr val="FF0000"/>
              </a:solidFill>
            </a:endParaRPr>
          </a:p>
        </p:txBody>
      </p:sp>
      <p:pic>
        <p:nvPicPr>
          <p:cNvPr id="117764" name="Picture 4" descr="C:\Users\User\Desktop\1656497866general_pages_29_June_2022_i50978_razrabotana_novaya_programma_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42" y="4143380"/>
            <a:ext cx="3248016" cy="2165344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 rot="10800000" flipV="1">
            <a:off x="785786" y="5214950"/>
            <a:ext cx="41050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 smtClean="0">
                <a:latin typeface="+mj-lt"/>
              </a:rPr>
              <a:t>99,8 тыс. руб.</a:t>
            </a:r>
            <a:endParaRPr lang="ru-RU" sz="48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8686800" cy="642918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500" dirty="0" smtClean="0"/>
              <a:t>07 07 «молодежная политика и оздоровление детей»</a:t>
            </a:r>
            <a:endParaRPr lang="ru-RU" sz="25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28596" y="1142984"/>
            <a:ext cx="8358246" cy="714380"/>
          </a:xfrm>
          <a:prstGeom prst="rect">
            <a:avLst/>
          </a:prstGeom>
          <a:solidFill>
            <a:schemeClr val="bg2">
              <a:lumMod val="90000"/>
            </a:schemeClr>
          </a:solidFill>
          <a:ln w="3175"/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/>
                </a:solidFill>
              </a:rPr>
              <a:t>Основные направления в области молодежной политики и оздоровления детей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28596" y="785794"/>
            <a:ext cx="8286808" cy="5214974"/>
          </a:xfrm>
          <a:prstGeom prst="rect">
            <a:avLst/>
          </a:prstGeom>
          <a:solidFill>
            <a:schemeClr val="bg2">
              <a:lumMod val="90000"/>
            </a:schemeClr>
          </a:solidFill>
          <a:ln w="3175"/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179388" algn="just"/>
            <a:endParaRPr lang="ru-RU" sz="1200" dirty="0">
              <a:solidFill>
                <a:schemeClr val="tx1"/>
              </a:solidFill>
              <a:cs typeface="Arial" charset="0"/>
            </a:endParaRPr>
          </a:p>
          <a:p>
            <a:pPr indent="179388" algn="just"/>
            <a:endParaRPr lang="ru-RU" sz="1200" dirty="0">
              <a:solidFill>
                <a:schemeClr val="tx1"/>
              </a:solidFill>
              <a:cs typeface="Arial" charset="0"/>
            </a:endParaRPr>
          </a:p>
          <a:p>
            <a:pPr indent="179388" algn="just"/>
            <a:endParaRPr lang="ru-RU" sz="1200" dirty="0">
              <a:solidFill>
                <a:schemeClr val="tx1"/>
              </a:solidFill>
              <a:cs typeface="Arial" charset="0"/>
            </a:endParaRPr>
          </a:p>
          <a:p>
            <a:pPr indent="179388" algn="just">
              <a:buAutoNum type="arabicPeriod"/>
            </a:pPr>
            <a:r>
              <a:rPr lang="ru-RU" sz="1600" dirty="0" smtClean="0">
                <a:solidFill>
                  <a:schemeClr val="tx1"/>
                </a:solidFill>
                <a:cs typeface="Arial" charset="0"/>
              </a:rPr>
              <a:t>Реализация развития молодежной политики в </a:t>
            </a:r>
            <a:r>
              <a:rPr lang="ru-RU" sz="1600" dirty="0" err="1" smtClean="0">
                <a:solidFill>
                  <a:schemeClr val="tx1"/>
                </a:solidFill>
                <a:cs typeface="Arial" charset="0"/>
              </a:rPr>
              <a:t>Котельничском</a:t>
            </a:r>
            <a:r>
              <a:rPr lang="ru-RU" sz="1600" dirty="0" smtClean="0">
                <a:solidFill>
                  <a:schemeClr val="tx1"/>
                </a:solidFill>
                <a:cs typeface="Arial" charset="0"/>
              </a:rPr>
              <a:t> районе Кировской области – 94,9 тыс. руб.:</a:t>
            </a:r>
          </a:p>
          <a:p>
            <a:pPr indent="179388" algn="just">
              <a:buFontTx/>
              <a:buChar char="-"/>
            </a:pPr>
            <a:r>
              <a:rPr lang="ru-RU" sz="1600" dirty="0" smtClean="0">
                <a:solidFill>
                  <a:schemeClr val="tx1"/>
                </a:solidFill>
                <a:cs typeface="Arial" charset="0"/>
              </a:rPr>
              <a:t>Акция «Помним и благодарим!»</a:t>
            </a:r>
          </a:p>
          <a:p>
            <a:pPr indent="179388" algn="just">
              <a:buFontTx/>
              <a:buChar char="-"/>
            </a:pPr>
            <a:r>
              <a:rPr lang="ru-RU" sz="1600" dirty="0" smtClean="0">
                <a:solidFill>
                  <a:schemeClr val="tx1"/>
                </a:solidFill>
                <a:cs typeface="Arial" charset="0"/>
              </a:rPr>
              <a:t>Игра «Зарница»</a:t>
            </a:r>
          </a:p>
          <a:p>
            <a:pPr indent="179388" algn="just">
              <a:buFontTx/>
              <a:buChar char="-"/>
            </a:pPr>
            <a:r>
              <a:rPr lang="ru-RU" sz="1600" dirty="0" smtClean="0">
                <a:solidFill>
                  <a:schemeClr val="tx1"/>
                </a:solidFill>
                <a:cs typeface="Arial" charset="0"/>
              </a:rPr>
              <a:t>Конкурс «Мисс весна 2023»</a:t>
            </a:r>
          </a:p>
          <a:p>
            <a:pPr indent="179388" algn="just">
              <a:buFontTx/>
              <a:buChar char="-"/>
            </a:pPr>
            <a:r>
              <a:rPr lang="ru-RU" sz="1600" dirty="0" smtClean="0">
                <a:solidFill>
                  <a:schemeClr val="tx1"/>
                </a:solidFill>
                <a:cs typeface="Arial" charset="0"/>
              </a:rPr>
              <a:t>Районный день призывника</a:t>
            </a:r>
          </a:p>
          <a:p>
            <a:pPr indent="179388" algn="just">
              <a:buFontTx/>
              <a:buChar char="-"/>
            </a:pPr>
            <a:r>
              <a:rPr lang="ru-RU" sz="1600" dirty="0" smtClean="0">
                <a:solidFill>
                  <a:schemeClr val="tx1"/>
                </a:solidFill>
                <a:cs typeface="Arial" charset="0"/>
              </a:rPr>
              <a:t>Молодежный фестиваль национальных культур «Дружба народов»</a:t>
            </a:r>
          </a:p>
          <a:p>
            <a:pPr indent="179388" algn="just">
              <a:buFontTx/>
              <a:buChar char="-"/>
            </a:pPr>
            <a:r>
              <a:rPr lang="ru-RU" sz="1600" dirty="0" smtClean="0">
                <a:solidFill>
                  <a:schemeClr val="tx1"/>
                </a:solidFill>
                <a:cs typeface="Arial" charset="0"/>
              </a:rPr>
              <a:t>Конкурс юных инспекторов движения «Безопасное колесо»</a:t>
            </a:r>
          </a:p>
          <a:p>
            <a:pPr indent="179388" algn="just">
              <a:buFontTx/>
              <a:buChar char="-"/>
            </a:pPr>
            <a:r>
              <a:rPr lang="ru-RU" sz="1600" dirty="0" smtClean="0">
                <a:solidFill>
                  <a:schemeClr val="tx1"/>
                </a:solidFill>
                <a:cs typeface="Arial" charset="0"/>
              </a:rPr>
              <a:t>Акция «Спасибо деду за победу!»</a:t>
            </a:r>
          </a:p>
          <a:p>
            <a:pPr indent="179388" algn="just">
              <a:buFontTx/>
              <a:buChar char="-"/>
            </a:pPr>
            <a:r>
              <a:rPr lang="ru-RU" sz="1600" dirty="0" smtClean="0">
                <a:solidFill>
                  <a:schemeClr val="tx1"/>
                </a:solidFill>
                <a:cs typeface="Arial" charset="0"/>
              </a:rPr>
              <a:t>Мероприятие «Я - патриот России»</a:t>
            </a:r>
          </a:p>
          <a:p>
            <a:pPr indent="179388" algn="just">
              <a:buFontTx/>
              <a:buChar char="-"/>
            </a:pPr>
            <a:r>
              <a:rPr lang="ru-RU" sz="1600" dirty="0" smtClean="0">
                <a:solidFill>
                  <a:schemeClr val="tx1"/>
                </a:solidFill>
                <a:cs typeface="Arial" charset="0"/>
              </a:rPr>
              <a:t>Велопробег, посвященный Международному Дню защиты детей</a:t>
            </a:r>
          </a:p>
          <a:p>
            <a:pPr indent="179388" algn="just">
              <a:buFontTx/>
              <a:buChar char="-"/>
            </a:pPr>
            <a:r>
              <a:rPr lang="ru-RU" sz="1600" dirty="0" smtClean="0">
                <a:solidFill>
                  <a:schemeClr val="tx1"/>
                </a:solidFill>
                <a:cs typeface="Arial" charset="0"/>
              </a:rPr>
              <a:t>Проведение конкурса среди молодых работников сельскохозяйственного</a:t>
            </a:r>
          </a:p>
          <a:p>
            <a:pPr indent="179388" algn="just"/>
            <a:r>
              <a:rPr lang="ru-RU" sz="1600" dirty="0" smtClean="0">
                <a:solidFill>
                  <a:schemeClr val="tx1"/>
                </a:solidFill>
                <a:cs typeface="Arial" charset="0"/>
              </a:rPr>
              <a:t>производства района «Лучший по профессии» в 2023 году</a:t>
            </a:r>
          </a:p>
          <a:p>
            <a:pPr indent="179388" algn="just">
              <a:buFontTx/>
              <a:buChar char="-"/>
            </a:pPr>
            <a:r>
              <a:rPr lang="ru-RU" sz="1600" dirty="0" smtClean="0">
                <a:solidFill>
                  <a:schemeClr val="tx1"/>
                </a:solidFill>
                <a:cs typeface="Arial" charset="0"/>
              </a:rPr>
              <a:t>Районный праздник, посвященный Всемирному Дню волонтеров</a:t>
            </a:r>
          </a:p>
          <a:p>
            <a:pPr indent="179388" algn="just">
              <a:buFontTx/>
              <a:buChar char="-"/>
            </a:pPr>
            <a:r>
              <a:rPr lang="ru-RU" sz="1600" dirty="0" smtClean="0">
                <a:solidFill>
                  <a:schemeClr val="tx1"/>
                </a:solidFill>
                <a:cs typeface="Arial" charset="0"/>
              </a:rPr>
              <a:t>Семейный праздник «Катерина – </a:t>
            </a:r>
            <a:r>
              <a:rPr lang="ru-RU" sz="1600" dirty="0" err="1" smtClean="0">
                <a:solidFill>
                  <a:schemeClr val="tx1"/>
                </a:solidFill>
                <a:cs typeface="Arial" charset="0"/>
              </a:rPr>
              <a:t>санница</a:t>
            </a:r>
            <a:r>
              <a:rPr lang="ru-RU" sz="1600" dirty="0" smtClean="0">
                <a:solidFill>
                  <a:schemeClr val="tx1"/>
                </a:solidFill>
                <a:cs typeface="Arial" charset="0"/>
              </a:rPr>
              <a:t>» и другие мероприятия</a:t>
            </a:r>
          </a:p>
          <a:p>
            <a:pPr indent="179388" algn="just"/>
            <a:endParaRPr lang="ru-RU" sz="1600" dirty="0" smtClean="0">
              <a:solidFill>
                <a:schemeClr val="tx1"/>
              </a:solidFill>
              <a:cs typeface="Arial" charset="0"/>
            </a:endParaRPr>
          </a:p>
          <a:p>
            <a:pPr indent="179388" algn="just"/>
            <a:r>
              <a:rPr lang="ru-RU" sz="1600" dirty="0" smtClean="0">
                <a:solidFill>
                  <a:schemeClr val="tx1"/>
                </a:solidFill>
                <a:cs typeface="Arial" charset="0"/>
              </a:rPr>
              <a:t>2. Расходы по мероприятиям на проведение комплексных мер профилактики немедицинского потребления наркотических средств и их незаконного оборота 4,97 тыс.руб. </a:t>
            </a:r>
          </a:p>
          <a:p>
            <a:pPr indent="179388" algn="just"/>
            <a:endParaRPr lang="ru-RU" sz="1400" dirty="0" smtClean="0">
              <a:solidFill>
                <a:schemeClr val="tx1"/>
              </a:solidFill>
              <a:cs typeface="Arial" charset="0"/>
            </a:endParaRPr>
          </a:p>
        </p:txBody>
      </p:sp>
      <p:pic>
        <p:nvPicPr>
          <p:cNvPr id="38920" name="Рисунок 7" descr="263269_html_20a4049d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7951" y="2428868"/>
            <a:ext cx="2643206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21" name="TextBox 8"/>
          <p:cNvSpPr txBox="1">
            <a:spLocks noChangeArrowheads="1"/>
          </p:cNvSpPr>
          <p:nvPr/>
        </p:nvSpPr>
        <p:spPr bwMode="auto">
          <a:xfrm>
            <a:off x="2915816" y="6064260"/>
            <a:ext cx="608534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800" dirty="0" smtClean="0">
                <a:latin typeface="+mj-lt"/>
              </a:rPr>
              <a:t>99,87</a:t>
            </a:r>
            <a:r>
              <a:rPr lang="ru-RU" sz="3800" b="1" dirty="0" smtClean="0">
                <a:latin typeface="+mj-lt"/>
              </a:rPr>
              <a:t> тыс</a:t>
            </a:r>
            <a:r>
              <a:rPr lang="ru-RU" sz="3800" b="1" dirty="0">
                <a:latin typeface="+mj-lt"/>
              </a:rPr>
              <a:t>. руб.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07 09 «Другие вопросы в области образования»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1600" dirty="0" smtClean="0">
                <a:solidFill>
                  <a:schemeClr val="tx1"/>
                </a:solidFill>
                <a:cs typeface="Arial" charset="0"/>
              </a:rPr>
              <a:t>Приобретение продуктов для организации питания детей в лагерях, организованных образовательными организациями, осуществляющими организацию отдыха и оздоровления обучающихся в каникулярное время – 229,09 тыс.руб.(средства областного и районного бюджетов)</a:t>
            </a:r>
          </a:p>
          <a:p>
            <a:r>
              <a:rPr lang="ru-RU" sz="1600" dirty="0" smtClean="0">
                <a:solidFill>
                  <a:schemeClr val="tx1"/>
                </a:solidFill>
                <a:cs typeface="Arial" charset="0"/>
              </a:rPr>
              <a:t>Проведение мероприятий по противодействию коррупции – 4,98 тыс. руб.</a:t>
            </a:r>
          </a:p>
          <a:p>
            <a:r>
              <a:rPr lang="ru-RU" sz="1600" dirty="0" smtClean="0">
                <a:solidFill>
                  <a:schemeClr val="tx1"/>
                </a:solidFill>
                <a:cs typeface="Arial" charset="0"/>
              </a:rPr>
              <a:t>Субсидия социально – ориентированным некоммерческим организациям на реализацию проекта по обеспечению развития системы дополнительного образования детей посредством внедрения механизма персонифицированного финансирования в сумме 166,98 тыс. руб.</a:t>
            </a:r>
          </a:p>
          <a:p>
            <a:r>
              <a:rPr lang="ru-RU" sz="1600" dirty="0" smtClean="0">
                <a:solidFill>
                  <a:schemeClr val="tx1"/>
                </a:solidFill>
                <a:cs typeface="Arial" charset="0"/>
              </a:rPr>
              <a:t>Содержание структурных подразделений управления образования (бухгалтерия, методкабинет, ХЭГ) -8 773,5 тыс.руб.</a:t>
            </a:r>
            <a:endParaRPr lang="ru-RU" sz="1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71538" y="5192608"/>
            <a:ext cx="68580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/>
              <a:t>9 174,55 тыс. руб.</a:t>
            </a:r>
            <a:endParaRPr lang="ru-RU" sz="4800" b="1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04800" y="214290"/>
            <a:ext cx="8686800" cy="8382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500" dirty="0" smtClean="0"/>
              <a:t>08 00 «культура и кинематография»</a:t>
            </a:r>
            <a:endParaRPr lang="ru-RU" sz="25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928670"/>
            <a:ext cx="8358246" cy="928694"/>
          </a:xfrm>
          <a:prstGeom prst="rect">
            <a:avLst/>
          </a:prstGeom>
          <a:solidFill>
            <a:schemeClr val="bg2">
              <a:lumMod val="90000"/>
            </a:schemeClr>
          </a:solidFill>
          <a:ln w="3175"/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179388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tx1"/>
                </a:solidFill>
              </a:rPr>
              <a:t>Оказание услуг в сфере культуры в </a:t>
            </a:r>
            <a:r>
              <a:rPr lang="ru-RU" sz="1200" dirty="0" err="1">
                <a:solidFill>
                  <a:schemeClr val="tx1"/>
                </a:solidFill>
              </a:rPr>
              <a:t>Котельничском</a:t>
            </a:r>
            <a:r>
              <a:rPr lang="ru-RU" sz="1200" dirty="0">
                <a:solidFill>
                  <a:schemeClr val="tx1"/>
                </a:solidFill>
              </a:rPr>
              <a:t> районе осуществляют:</a:t>
            </a:r>
          </a:p>
          <a:p>
            <a:pPr marL="896938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tx1"/>
                </a:solidFill>
              </a:rPr>
              <a:t>МКУК «</a:t>
            </a:r>
            <a:r>
              <a:rPr lang="ru-RU" sz="1200" dirty="0" err="1">
                <a:solidFill>
                  <a:schemeClr val="tx1"/>
                </a:solidFill>
              </a:rPr>
              <a:t>Котельничская</a:t>
            </a:r>
            <a:r>
              <a:rPr lang="ru-RU" sz="1200" dirty="0">
                <a:solidFill>
                  <a:schemeClr val="tx1"/>
                </a:solidFill>
              </a:rPr>
              <a:t> районная центральная библиотека» </a:t>
            </a:r>
            <a:r>
              <a:rPr lang="ru-RU" sz="1200" dirty="0" smtClean="0">
                <a:solidFill>
                  <a:schemeClr val="tx1"/>
                </a:solidFill>
              </a:rPr>
              <a:t>– 4 196,43 тыс.руб</a:t>
            </a:r>
            <a:r>
              <a:rPr lang="ru-RU" sz="1200" dirty="0">
                <a:solidFill>
                  <a:schemeClr val="tx1"/>
                </a:solidFill>
              </a:rPr>
              <a:t>.;</a:t>
            </a:r>
          </a:p>
          <a:p>
            <a:pPr marL="896938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tx1"/>
                </a:solidFill>
              </a:rPr>
              <a:t>МКУК «Музей истории крестьянства им. </a:t>
            </a:r>
            <a:r>
              <a:rPr lang="ru-RU" sz="1200" dirty="0" err="1">
                <a:solidFill>
                  <a:schemeClr val="tx1"/>
                </a:solidFill>
              </a:rPr>
              <a:t>А.М.Ронжина</a:t>
            </a:r>
            <a:r>
              <a:rPr lang="ru-RU" sz="1200" dirty="0">
                <a:solidFill>
                  <a:schemeClr val="tx1"/>
                </a:solidFill>
              </a:rPr>
              <a:t>» </a:t>
            </a:r>
            <a:r>
              <a:rPr lang="ru-RU" sz="1200" dirty="0" smtClean="0">
                <a:solidFill>
                  <a:schemeClr val="tx1"/>
                </a:solidFill>
              </a:rPr>
              <a:t>- 4 494,64 тыс.руб</a:t>
            </a:r>
            <a:r>
              <a:rPr lang="ru-RU" sz="1200" dirty="0">
                <a:solidFill>
                  <a:schemeClr val="tx1"/>
                </a:solidFill>
              </a:rPr>
              <a:t>.;</a:t>
            </a:r>
          </a:p>
          <a:p>
            <a:pPr marL="896938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tx1"/>
                </a:solidFill>
              </a:rPr>
              <a:t>МКУК «Вятский центр культуры» – </a:t>
            </a:r>
            <a:r>
              <a:rPr lang="ru-RU" sz="1200" dirty="0" smtClean="0">
                <a:solidFill>
                  <a:schemeClr val="tx1"/>
                </a:solidFill>
              </a:rPr>
              <a:t>4 579,6 тыс.руб</a:t>
            </a:r>
            <a:r>
              <a:rPr lang="ru-RU" sz="12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42844" y="2000240"/>
            <a:ext cx="2714644" cy="3786214"/>
          </a:xfrm>
          <a:prstGeom prst="rect">
            <a:avLst/>
          </a:prstGeom>
          <a:solidFill>
            <a:schemeClr val="bg2">
              <a:lumMod val="90000"/>
            </a:schemeClr>
          </a:solidFill>
          <a:ln w="3175"/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179388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000" b="1" dirty="0" smtClean="0">
              <a:solidFill>
                <a:schemeClr val="tx1"/>
              </a:solidFill>
            </a:endParaRPr>
          </a:p>
          <a:p>
            <a:pPr indent="179388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000" b="1" dirty="0" smtClean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solidFill>
                  <a:schemeClr val="tx1"/>
                </a:solidFill>
              </a:rPr>
              <a:t>Проведение </a:t>
            </a:r>
            <a:r>
              <a:rPr lang="ru-RU" sz="1000" b="1" dirty="0">
                <a:solidFill>
                  <a:schemeClr val="tx1"/>
                </a:solidFill>
              </a:rPr>
              <a:t>районных </a:t>
            </a:r>
            <a:r>
              <a:rPr lang="ru-RU" sz="1000" b="1" dirty="0" smtClean="0">
                <a:solidFill>
                  <a:schemeClr val="tx1"/>
                </a:solidFill>
              </a:rPr>
              <a:t>мероприятий 145 тыс.руб</a:t>
            </a:r>
            <a:r>
              <a:rPr lang="ru-RU" sz="1000" dirty="0" smtClean="0">
                <a:solidFill>
                  <a:schemeClr val="tx1"/>
                </a:solidFill>
              </a:rPr>
              <a:t>..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000" dirty="0" smtClean="0">
              <a:solidFill>
                <a:schemeClr val="tx1"/>
              </a:solidFill>
            </a:endParaRPr>
          </a:p>
          <a:p>
            <a:pPr indent="179388" algn="just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000" dirty="0" smtClean="0">
                <a:solidFill>
                  <a:schemeClr val="tx1"/>
                </a:solidFill>
              </a:rPr>
              <a:t>Районный фестиваль старинных праздников, обрядов и забав «Как бывало в старину»;</a:t>
            </a:r>
          </a:p>
          <a:p>
            <a:pPr indent="179388" algn="just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000" dirty="0" smtClean="0">
                <a:solidFill>
                  <a:schemeClr val="tx1"/>
                </a:solidFill>
              </a:rPr>
              <a:t>Районный слет работников культурно – </a:t>
            </a:r>
            <a:r>
              <a:rPr lang="ru-RU" sz="1000" dirty="0" err="1" smtClean="0">
                <a:solidFill>
                  <a:schemeClr val="tx1"/>
                </a:solidFill>
              </a:rPr>
              <a:t>досуговых</a:t>
            </a:r>
            <a:r>
              <a:rPr lang="ru-RU" sz="1000" dirty="0" smtClean="0">
                <a:solidFill>
                  <a:schemeClr val="tx1"/>
                </a:solidFill>
              </a:rPr>
              <a:t> учреждений района «В объективе культура района»</a:t>
            </a:r>
          </a:p>
          <a:p>
            <a:pPr indent="179388" algn="just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000" dirty="0" smtClean="0">
                <a:solidFill>
                  <a:schemeClr val="tx1"/>
                </a:solidFill>
              </a:rPr>
              <a:t>Районный конкурс детского и юношеского творчества «Юные дарования»;</a:t>
            </a:r>
          </a:p>
          <a:p>
            <a:pPr indent="179388" algn="just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000" dirty="0" smtClean="0">
                <a:solidFill>
                  <a:schemeClr val="tx1"/>
                </a:solidFill>
              </a:rPr>
              <a:t>Праздник русской культуры «Иванов день»;</a:t>
            </a:r>
          </a:p>
          <a:p>
            <a:pPr indent="179388" algn="just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000" dirty="0" smtClean="0">
                <a:solidFill>
                  <a:schemeClr val="tx1"/>
                </a:solidFill>
              </a:rPr>
              <a:t>Районный фестиваль «Поет село мое родное»;</a:t>
            </a:r>
          </a:p>
          <a:p>
            <a:pPr indent="179388" algn="just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000" dirty="0" smtClean="0">
                <a:solidFill>
                  <a:schemeClr val="tx1"/>
                </a:solidFill>
              </a:rPr>
              <a:t>Районный фестиваль художественного творчества ветеранов «Будьте молоды душой, несмотря на возраст»;</a:t>
            </a:r>
          </a:p>
          <a:p>
            <a:pPr indent="179388" algn="just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000" dirty="0" smtClean="0">
                <a:solidFill>
                  <a:schemeClr val="tx1"/>
                </a:solidFill>
              </a:rPr>
              <a:t>Литературно – поэтические встречи «Колокольчика вятского эхо»;</a:t>
            </a:r>
          </a:p>
          <a:p>
            <a:pPr indent="179388" algn="just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000" dirty="0" smtClean="0">
                <a:solidFill>
                  <a:schemeClr val="tx1"/>
                </a:solidFill>
              </a:rPr>
              <a:t>Районная конференция «Библиотека в потоке времени»;</a:t>
            </a:r>
          </a:p>
          <a:p>
            <a:pPr indent="179388" algn="just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000" dirty="0" smtClean="0">
                <a:solidFill>
                  <a:schemeClr val="tx1"/>
                </a:solidFill>
              </a:rPr>
              <a:t>День славянской письменности и культуры</a:t>
            </a:r>
          </a:p>
          <a:p>
            <a:pPr indent="179388" algn="just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ru-RU" sz="1000" dirty="0" smtClean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928794" y="5715016"/>
            <a:ext cx="6965809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800" dirty="0" smtClean="0">
                <a:latin typeface="+mj-lt"/>
              </a:rPr>
              <a:t>13 512,24 тыс.руб</a:t>
            </a:r>
            <a:r>
              <a:rPr lang="ru-RU" sz="3800" dirty="0">
                <a:latin typeface="+mj-lt"/>
              </a:rPr>
              <a:t>.</a:t>
            </a:r>
          </a:p>
        </p:txBody>
      </p:sp>
      <p:graphicFrame>
        <p:nvGraphicFramePr>
          <p:cNvPr id="39945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662630767"/>
              </p:ext>
            </p:extLst>
          </p:nvPr>
        </p:nvGraphicFramePr>
        <p:xfrm>
          <a:off x="1571625" y="2362200"/>
          <a:ext cx="7267575" cy="3009900"/>
        </p:xfrm>
        <a:graphic>
          <a:graphicData uri="http://schemas.openxmlformats.org/presentationml/2006/ole">
            <p:oleObj spid="_x0000_s54349" name="Worksheet" r:id="rId3" imgW="6791198" imgH="2809811" progId="Excel.Sheet.8">
              <p:embed/>
            </p:oleObj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3998908" y="1785926"/>
            <a:ext cx="4929222" cy="714380"/>
          </a:xfrm>
          <a:prstGeom prst="rect">
            <a:avLst/>
          </a:prstGeom>
          <a:solidFill>
            <a:schemeClr val="bg2">
              <a:lumMod val="90000"/>
            </a:schemeClr>
          </a:solidFill>
          <a:ln w="3175"/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179388" algn="just"/>
            <a:r>
              <a:rPr lang="ru-RU" sz="1000" dirty="0">
                <a:solidFill>
                  <a:schemeClr val="tx1"/>
                </a:solidFill>
                <a:cs typeface="Arial" charset="0"/>
              </a:rPr>
              <a:t>За счет </a:t>
            </a:r>
            <a:r>
              <a:rPr lang="ru-RU" sz="1000" dirty="0" smtClean="0">
                <a:solidFill>
                  <a:schemeClr val="tx1"/>
                </a:solidFill>
                <a:cs typeface="Arial" charset="0"/>
              </a:rPr>
              <a:t>средств федерального, областного и местного бюджетов:</a:t>
            </a:r>
            <a:endParaRPr lang="ru-RU" sz="1000" dirty="0">
              <a:solidFill>
                <a:schemeClr val="tx1"/>
              </a:solidFill>
              <a:cs typeface="Arial" charset="0"/>
            </a:endParaRPr>
          </a:p>
          <a:p>
            <a:pPr indent="179388" algn="just">
              <a:buFontTx/>
              <a:buChar char="-"/>
            </a:pPr>
            <a:r>
              <a:rPr lang="ru-RU" sz="1000" dirty="0">
                <a:solidFill>
                  <a:schemeClr val="tx1"/>
                </a:solidFill>
                <a:cs typeface="Arial" charset="0"/>
              </a:rPr>
              <a:t>Субвенция в сумме </a:t>
            </a:r>
            <a:r>
              <a:rPr lang="ru-RU" sz="1000" dirty="0" smtClean="0">
                <a:solidFill>
                  <a:schemeClr val="tx1"/>
                </a:solidFill>
                <a:cs typeface="Arial" charset="0"/>
              </a:rPr>
              <a:t>96,57 тыс.руб</a:t>
            </a:r>
            <a:r>
              <a:rPr lang="ru-RU" sz="1000" dirty="0">
                <a:solidFill>
                  <a:schemeClr val="tx1"/>
                </a:solidFill>
                <a:cs typeface="Arial" charset="0"/>
              </a:rPr>
              <a:t>. </a:t>
            </a:r>
            <a:r>
              <a:rPr lang="ru-RU" sz="1000" dirty="0" smtClean="0">
                <a:solidFill>
                  <a:schemeClr val="tx1"/>
                </a:solidFill>
                <a:cs typeface="Arial" charset="0"/>
              </a:rPr>
              <a:t>на пополнение книжных фондов муниципальных библиотек</a:t>
            </a:r>
            <a:endParaRPr lang="ru-RU" sz="1000" dirty="0">
              <a:solidFill>
                <a:schemeClr val="tx1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04800" y="214290"/>
            <a:ext cx="8686800" cy="8382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500" dirty="0" smtClean="0"/>
              <a:t>10 00 «социальная политика»</a:t>
            </a:r>
            <a:endParaRPr lang="ru-RU" sz="25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42844" y="1000108"/>
            <a:ext cx="8858312" cy="428628"/>
          </a:xfrm>
          <a:prstGeom prst="rect">
            <a:avLst/>
          </a:prstGeom>
          <a:noFill/>
          <a:ln w="3175"/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179388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tx1"/>
                </a:solidFill>
              </a:rPr>
              <a:t>Общий объем расходов районного бюджета по данному разделу за </a:t>
            </a:r>
            <a:r>
              <a:rPr lang="ru-RU" sz="1200" dirty="0" smtClean="0">
                <a:solidFill>
                  <a:schemeClr val="tx1"/>
                </a:solidFill>
              </a:rPr>
              <a:t>2023 год </a:t>
            </a:r>
            <a:r>
              <a:rPr lang="ru-RU" sz="1200" dirty="0">
                <a:solidFill>
                  <a:schemeClr val="tx1"/>
                </a:solidFill>
              </a:rPr>
              <a:t>составил </a:t>
            </a:r>
            <a:r>
              <a:rPr lang="ru-RU" sz="1200" dirty="0" smtClean="0">
                <a:solidFill>
                  <a:schemeClr val="tx1"/>
                </a:solidFill>
              </a:rPr>
              <a:t>16 715,47 тыс.руб</a:t>
            </a:r>
            <a:r>
              <a:rPr lang="ru-RU" sz="12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357563" y="1714500"/>
            <a:ext cx="2571750" cy="12858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</a:rPr>
              <a:t>Расходы на социальную политику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chemeClr val="tx1"/>
                </a:solidFill>
              </a:rPr>
              <a:t>16 715,47 тыс.руб</a:t>
            </a:r>
            <a:r>
              <a:rPr lang="ru-RU" sz="1600" b="1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85750" y="3571875"/>
            <a:ext cx="1928813" cy="14287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tx1"/>
                </a:solidFill>
              </a:rPr>
              <a:t>«Пенсионное обеспечение»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tx1"/>
                </a:solidFill>
              </a:rPr>
              <a:t>(доплаты к пенсиям </a:t>
            </a:r>
            <a:r>
              <a:rPr lang="ru-RU" sz="1200" dirty="0" smtClean="0">
                <a:solidFill>
                  <a:schemeClr val="tx1"/>
                </a:solidFill>
              </a:rPr>
              <a:t>выборных должностных лиц и муниципальных </a:t>
            </a:r>
            <a:r>
              <a:rPr lang="ru-RU" sz="1200" dirty="0">
                <a:solidFill>
                  <a:schemeClr val="tx1"/>
                </a:solidFill>
              </a:rPr>
              <a:t>служащих)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tx1"/>
                </a:solidFill>
              </a:rPr>
              <a:t>2 126,29 тыс.руб</a:t>
            </a:r>
            <a:r>
              <a:rPr lang="ru-RU" sz="1400" b="1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571750" y="3500438"/>
            <a:ext cx="1928813" cy="14287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</a:rPr>
              <a:t>«Социальное обеспечение населения»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tx1"/>
                </a:solidFill>
              </a:rPr>
              <a:t>9 644,3 тыс.руб</a:t>
            </a:r>
            <a:r>
              <a:rPr lang="ru-RU" sz="1400" b="1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858000" y="3571875"/>
            <a:ext cx="1928813" cy="14287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</a:rPr>
              <a:t>Другие вопросы в области социальной политики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tx1"/>
                </a:solidFill>
              </a:rPr>
              <a:t>130,9 тыс.руб</a:t>
            </a:r>
            <a:r>
              <a:rPr lang="ru-RU" sz="1400" b="1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714875" y="3571875"/>
            <a:ext cx="1928813" cy="14287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</a:rPr>
              <a:t>«Охрана семьи и детства»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tx1"/>
                </a:solidFill>
              </a:rPr>
              <a:t>4 813,98 тыс.руб</a:t>
            </a:r>
            <a:r>
              <a:rPr lang="ru-RU" sz="1400" b="1" dirty="0">
                <a:solidFill>
                  <a:schemeClr val="tx1"/>
                </a:solidFill>
              </a:rPr>
              <a:t>.</a:t>
            </a:r>
          </a:p>
        </p:txBody>
      </p:sp>
      <p:cxnSp>
        <p:nvCxnSpPr>
          <p:cNvPr id="12" name="Прямая со стрелкой 11"/>
          <p:cNvCxnSpPr/>
          <p:nvPr/>
        </p:nvCxnSpPr>
        <p:spPr>
          <a:xfrm rot="10800000" flipV="1">
            <a:off x="1428750" y="3000375"/>
            <a:ext cx="2071688" cy="500063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5786438" y="3000375"/>
            <a:ext cx="1857375" cy="500063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rot="5400000">
            <a:off x="3786187" y="3071813"/>
            <a:ext cx="500063" cy="35718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rot="16200000" flipH="1">
            <a:off x="5000625" y="3071813"/>
            <a:ext cx="500063" cy="357187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8"/>
          <p:cNvSpPr txBox="1">
            <a:spLocks noChangeArrowheads="1"/>
          </p:cNvSpPr>
          <p:nvPr/>
        </p:nvSpPr>
        <p:spPr bwMode="auto">
          <a:xfrm>
            <a:off x="1835696" y="5648761"/>
            <a:ext cx="608534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800" dirty="0" smtClean="0">
                <a:latin typeface="+mj-lt"/>
              </a:rPr>
              <a:t>16 715,47</a:t>
            </a:r>
            <a:r>
              <a:rPr lang="ru-RU" sz="3800" dirty="0" smtClean="0">
                <a:latin typeface="+mj-lt"/>
              </a:rPr>
              <a:t> тыс</a:t>
            </a:r>
            <a:r>
              <a:rPr lang="ru-RU" sz="3800" dirty="0">
                <a:latin typeface="+mj-lt"/>
              </a:rPr>
              <a:t>. руб.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04800" y="214290"/>
            <a:ext cx="8686800" cy="8382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500" dirty="0" smtClean="0"/>
              <a:t>11 00 «физическая культура и спорт»</a:t>
            </a:r>
            <a:endParaRPr lang="ru-RU" sz="25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57158" y="142852"/>
            <a:ext cx="8572560" cy="6286544"/>
          </a:xfrm>
          <a:prstGeom prst="rect">
            <a:avLst/>
          </a:prstGeom>
          <a:noFill/>
          <a:ln w="3175"/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179388" algn="just"/>
            <a:endParaRPr lang="ru-RU" sz="1200" dirty="0" smtClean="0">
              <a:solidFill>
                <a:schemeClr val="tx1"/>
              </a:solidFill>
              <a:cs typeface="Arial" charset="0"/>
            </a:endParaRPr>
          </a:p>
          <a:p>
            <a:pPr indent="179388" algn="just"/>
            <a:r>
              <a:rPr lang="ru-RU" sz="1100" dirty="0" smtClean="0">
                <a:solidFill>
                  <a:schemeClr val="tx1"/>
                </a:solidFill>
                <a:cs typeface="Arial" charset="0"/>
              </a:rPr>
              <a:t>Расходы </a:t>
            </a:r>
            <a:r>
              <a:rPr lang="ru-RU" sz="1100" dirty="0">
                <a:solidFill>
                  <a:schemeClr val="tx1"/>
                </a:solidFill>
                <a:cs typeface="Arial" charset="0"/>
              </a:rPr>
              <a:t>по данному разделу в течение </a:t>
            </a:r>
            <a:r>
              <a:rPr lang="ru-RU" sz="1100" dirty="0" smtClean="0">
                <a:solidFill>
                  <a:schemeClr val="tx1"/>
                </a:solidFill>
                <a:cs typeface="Arial" charset="0"/>
              </a:rPr>
              <a:t>2023 года </a:t>
            </a:r>
            <a:r>
              <a:rPr lang="ru-RU" sz="1100" dirty="0">
                <a:solidFill>
                  <a:schemeClr val="tx1"/>
                </a:solidFill>
                <a:cs typeface="Arial" charset="0"/>
              </a:rPr>
              <a:t>составили </a:t>
            </a:r>
            <a:r>
              <a:rPr lang="ru-RU" sz="1100" b="1" dirty="0" smtClean="0">
                <a:solidFill>
                  <a:schemeClr val="tx1"/>
                </a:solidFill>
                <a:cs typeface="Arial" charset="0"/>
              </a:rPr>
              <a:t>27 367,17тыс.руб</a:t>
            </a:r>
            <a:r>
              <a:rPr lang="ru-RU" sz="1100" dirty="0">
                <a:solidFill>
                  <a:schemeClr val="tx1"/>
                </a:solidFill>
                <a:cs typeface="Arial" charset="0"/>
              </a:rPr>
              <a:t>.</a:t>
            </a:r>
          </a:p>
          <a:p>
            <a:pPr indent="179388" algn="just"/>
            <a:r>
              <a:rPr lang="ru-RU" sz="1100" dirty="0">
                <a:solidFill>
                  <a:schemeClr val="tx1"/>
                </a:solidFill>
                <a:cs typeface="Arial" charset="0"/>
              </a:rPr>
              <a:t>    </a:t>
            </a:r>
            <a:endParaRPr lang="ru-RU" sz="1050" dirty="0" smtClean="0">
              <a:solidFill>
                <a:schemeClr val="tx1"/>
              </a:solidFill>
              <a:cs typeface="Arial" charset="0"/>
            </a:endParaRPr>
          </a:p>
          <a:p>
            <a:pPr indent="179388" algn="just"/>
            <a:r>
              <a:rPr lang="ru-RU" sz="1050" dirty="0" smtClean="0">
                <a:solidFill>
                  <a:schemeClr val="tx1"/>
                </a:solidFill>
                <a:cs typeface="Arial" charset="0"/>
              </a:rPr>
              <a:t> </a:t>
            </a:r>
            <a:r>
              <a:rPr lang="ru-RU" sz="1050" dirty="0">
                <a:solidFill>
                  <a:schemeClr val="tx1"/>
                </a:solidFill>
                <a:cs typeface="Arial" charset="0"/>
              </a:rPr>
              <a:t>За счет средств местного бюджета проведены следующие </a:t>
            </a:r>
            <a:r>
              <a:rPr lang="ru-RU" sz="1050" dirty="0" smtClean="0">
                <a:solidFill>
                  <a:schemeClr val="tx1"/>
                </a:solidFill>
                <a:cs typeface="Arial" charset="0"/>
              </a:rPr>
              <a:t>мероприятия, направленные на укрепление здоровья населения Котельничского района в сумме </a:t>
            </a:r>
            <a:r>
              <a:rPr lang="ru-RU" sz="1050" b="1" dirty="0" smtClean="0">
                <a:solidFill>
                  <a:schemeClr val="tx1"/>
                </a:solidFill>
                <a:cs typeface="Arial" charset="0"/>
              </a:rPr>
              <a:t>109,6 тыс. руб.:</a:t>
            </a:r>
          </a:p>
          <a:p>
            <a:pPr indent="179388" algn="just"/>
            <a:endParaRPr lang="ru-RU" sz="1050" b="1" dirty="0" smtClean="0">
              <a:solidFill>
                <a:schemeClr val="tx1"/>
              </a:solidFill>
              <a:cs typeface="Arial" charset="0"/>
            </a:endParaRPr>
          </a:p>
          <a:p>
            <a:pPr indent="179388" algn="just">
              <a:buFontTx/>
              <a:buAutoNum type="arabicPeriod"/>
            </a:pPr>
            <a:r>
              <a:rPr lang="ru-RU" sz="1050" dirty="0" smtClean="0">
                <a:solidFill>
                  <a:schemeClr val="tx1"/>
                </a:solidFill>
                <a:cs typeface="Arial" charset="0"/>
              </a:rPr>
              <a:t>Проведение межмуниципального турнира по хоккею с шайбой памяти Героя Социалистического Труда </a:t>
            </a:r>
            <a:r>
              <a:rPr lang="ru-RU" sz="1050" dirty="0" err="1" smtClean="0">
                <a:solidFill>
                  <a:schemeClr val="tx1"/>
                </a:solidFill>
                <a:cs typeface="Arial" charset="0"/>
              </a:rPr>
              <a:t>А.М.Ронжина</a:t>
            </a:r>
            <a:endParaRPr lang="ru-RU" sz="1050" dirty="0" smtClean="0">
              <a:solidFill>
                <a:schemeClr val="tx1"/>
              </a:solidFill>
              <a:cs typeface="Arial" charset="0"/>
            </a:endParaRPr>
          </a:p>
          <a:p>
            <a:pPr indent="179388" algn="just">
              <a:buFontTx/>
              <a:buAutoNum type="arabicPeriod"/>
            </a:pPr>
            <a:r>
              <a:rPr lang="ru-RU" sz="1050" dirty="0" smtClean="0">
                <a:solidFill>
                  <a:schemeClr val="tx1"/>
                </a:solidFill>
                <a:cs typeface="Arial" charset="0"/>
              </a:rPr>
              <a:t>Открытое первенство по лыжным гонкам в рамках Всероссийской массовой лыжной гонки «Лыжня России»</a:t>
            </a:r>
          </a:p>
          <a:p>
            <a:pPr indent="179388" algn="just">
              <a:buFontTx/>
              <a:buAutoNum type="arabicPeriod"/>
            </a:pPr>
            <a:r>
              <a:rPr lang="ru-RU" sz="1050" dirty="0" smtClean="0">
                <a:solidFill>
                  <a:schemeClr val="tx1"/>
                </a:solidFill>
                <a:cs typeface="Arial" charset="0"/>
              </a:rPr>
              <a:t>Открытое первенство Котельничского района по лыжным гонкам «Искровский марафон», под лозунгом «Спорт без допинга», посвященное закрытию зимнего спортивного сезона</a:t>
            </a:r>
          </a:p>
          <a:p>
            <a:pPr indent="179388" algn="just">
              <a:buFontTx/>
              <a:buAutoNum type="arabicPeriod"/>
            </a:pPr>
            <a:r>
              <a:rPr lang="ru-RU" sz="1050" dirty="0" smtClean="0">
                <a:solidFill>
                  <a:schemeClr val="tx1"/>
                </a:solidFill>
                <a:cs typeface="Arial" charset="0"/>
              </a:rPr>
              <a:t>Открытое первенство по плаванию, посвященное Дню Защитника Отечества и закрытию плавательного сезона</a:t>
            </a:r>
          </a:p>
          <a:p>
            <a:pPr indent="179388" algn="just">
              <a:buFontTx/>
              <a:buAutoNum type="arabicPeriod"/>
            </a:pPr>
            <a:r>
              <a:rPr lang="ru-RU" sz="1050" smtClean="0">
                <a:solidFill>
                  <a:schemeClr val="tx1"/>
                </a:solidFill>
                <a:cs typeface="Arial" charset="0"/>
              </a:rPr>
              <a:t>Муниципальный </a:t>
            </a:r>
            <a:r>
              <a:rPr lang="ru-RU" sz="1050" dirty="0" smtClean="0">
                <a:solidFill>
                  <a:schemeClr val="tx1"/>
                </a:solidFill>
                <a:cs typeface="Arial" charset="0"/>
              </a:rPr>
              <a:t>этап областного Фестиваля ВФСК ГТО «Старты надежд» среди общеобразовательных учебных заведений</a:t>
            </a:r>
          </a:p>
          <a:p>
            <a:pPr indent="179388" algn="just">
              <a:buFontTx/>
              <a:buAutoNum type="arabicPeriod"/>
            </a:pPr>
            <a:r>
              <a:rPr lang="ru-RU" sz="1050" dirty="0" smtClean="0">
                <a:solidFill>
                  <a:schemeClr val="tx1"/>
                </a:solidFill>
                <a:cs typeface="Arial" charset="0"/>
              </a:rPr>
              <a:t>Открытое первенство Котельничского района по пулевой стрельбе</a:t>
            </a:r>
          </a:p>
          <a:p>
            <a:pPr indent="179388" algn="just">
              <a:buFontTx/>
              <a:buAutoNum type="arabicPeriod"/>
            </a:pPr>
            <a:r>
              <a:rPr lang="ru-RU" sz="1050" dirty="0" smtClean="0">
                <a:solidFill>
                  <a:schemeClr val="tx1"/>
                </a:solidFill>
                <a:cs typeface="Arial" charset="0"/>
              </a:rPr>
              <a:t>Первенство по легкоатлетическому кроссу, посвященное открытию летнего спортивного сезона</a:t>
            </a:r>
          </a:p>
          <a:p>
            <a:pPr indent="179388" algn="just">
              <a:buFontTx/>
              <a:buAutoNum type="arabicPeriod"/>
            </a:pPr>
            <a:r>
              <a:rPr lang="ru-RU" sz="1050" dirty="0" smtClean="0">
                <a:solidFill>
                  <a:schemeClr val="tx1"/>
                </a:solidFill>
                <a:cs typeface="Arial" charset="0"/>
              </a:rPr>
              <a:t>Фестиваль ветеранов спорта и спартакиада ветеранов – пенсионеров «За здоровый образ жизни»</a:t>
            </a:r>
          </a:p>
          <a:p>
            <a:pPr indent="179388" algn="just">
              <a:buFontTx/>
              <a:buAutoNum type="arabicPeriod"/>
            </a:pPr>
            <a:r>
              <a:rPr lang="ru-RU" sz="1050" dirty="0" smtClean="0">
                <a:solidFill>
                  <a:schemeClr val="tx1"/>
                </a:solidFill>
                <a:cs typeface="Arial" charset="0"/>
              </a:rPr>
              <a:t>Фестиваль по скандинавской ходьбе «Иваново долголетие»</a:t>
            </a:r>
          </a:p>
          <a:p>
            <a:pPr indent="179388" algn="just">
              <a:buFontTx/>
              <a:buAutoNum type="arabicPeriod"/>
            </a:pPr>
            <a:r>
              <a:rPr lang="ru-RU" sz="1050" dirty="0" smtClean="0">
                <a:solidFill>
                  <a:schemeClr val="tx1"/>
                </a:solidFill>
                <a:cs typeface="Arial" charset="0"/>
              </a:rPr>
              <a:t>Открытое первенство по футболу среди мужских команд, посвященное Дню физкультурника</a:t>
            </a:r>
          </a:p>
          <a:p>
            <a:pPr indent="179388" algn="just">
              <a:buFontTx/>
              <a:buAutoNum type="arabicPeriod"/>
            </a:pPr>
            <a:r>
              <a:rPr lang="ru-RU" sz="1050" dirty="0" smtClean="0">
                <a:solidFill>
                  <a:schemeClr val="tx1"/>
                </a:solidFill>
                <a:cs typeface="Arial" charset="0"/>
              </a:rPr>
              <a:t>Легкоатлетический кросс в рамках Всероссийского дня бега «Кросс Наций»</a:t>
            </a:r>
          </a:p>
          <a:p>
            <a:pPr indent="179388" algn="just">
              <a:buFontTx/>
              <a:buAutoNum type="arabicPeriod"/>
            </a:pPr>
            <a:r>
              <a:rPr lang="ru-RU" sz="1050" dirty="0" smtClean="0">
                <a:solidFill>
                  <a:schemeClr val="tx1"/>
                </a:solidFill>
                <a:cs typeface="Arial" charset="0"/>
              </a:rPr>
              <a:t>Открытое первенство по Лыжным гонкам, посвященное открытию зимнего спортивного сезона</a:t>
            </a:r>
          </a:p>
          <a:p>
            <a:pPr indent="179388" algn="just">
              <a:buFontTx/>
              <a:buAutoNum type="arabicPeriod"/>
            </a:pPr>
            <a:r>
              <a:rPr lang="ru-RU" sz="1050" dirty="0" smtClean="0">
                <a:solidFill>
                  <a:schemeClr val="tx1"/>
                </a:solidFill>
                <a:cs typeface="Arial" charset="0"/>
              </a:rPr>
              <a:t>Открытое первенство по плаванию, посвященное открытию</a:t>
            </a:r>
            <a:r>
              <a:rPr lang="en-US" sz="1050" dirty="0" smtClean="0">
                <a:solidFill>
                  <a:schemeClr val="tx1"/>
                </a:solidFill>
                <a:cs typeface="Arial" charset="0"/>
              </a:rPr>
              <a:t> XXX </a:t>
            </a:r>
            <a:r>
              <a:rPr lang="ru-RU" sz="1050" dirty="0" smtClean="0">
                <a:solidFill>
                  <a:schemeClr val="tx1"/>
                </a:solidFill>
                <a:cs typeface="Arial" charset="0"/>
              </a:rPr>
              <a:t>плавательного сезона</a:t>
            </a:r>
          </a:p>
          <a:p>
            <a:pPr indent="179388" algn="just">
              <a:buFontTx/>
              <a:buAutoNum type="arabicPeriod"/>
            </a:pPr>
            <a:r>
              <a:rPr lang="ru-RU" sz="1050" dirty="0" smtClean="0">
                <a:solidFill>
                  <a:schemeClr val="tx1"/>
                </a:solidFill>
                <a:cs typeface="Arial" charset="0"/>
              </a:rPr>
              <a:t>Открытое первенство по баскетболу среди девушек 2010 г.р. и моложе, среди женских команд</a:t>
            </a:r>
          </a:p>
          <a:p>
            <a:pPr indent="179388" algn="just"/>
            <a:r>
              <a:rPr lang="ru-RU" sz="1050" dirty="0" smtClean="0">
                <a:solidFill>
                  <a:schemeClr val="tx1"/>
                </a:solidFill>
                <a:cs typeface="Arial" charset="0"/>
              </a:rPr>
              <a:t> и другие мероприятия</a:t>
            </a:r>
          </a:p>
          <a:p>
            <a:pPr indent="179388" algn="just"/>
            <a:endParaRPr lang="ru-RU" sz="1200" dirty="0" smtClean="0">
              <a:solidFill>
                <a:schemeClr val="tx1"/>
              </a:solidFill>
              <a:cs typeface="Arial" charset="0"/>
            </a:endParaRPr>
          </a:p>
          <a:p>
            <a:pPr lvl="0" indent="179388" algn="just"/>
            <a:r>
              <a:rPr lang="ru-RU" sz="1100" dirty="0" smtClean="0">
                <a:solidFill>
                  <a:schemeClr val="tx1"/>
                </a:solidFill>
              </a:rPr>
              <a:t>За счет финансовой поддержки</a:t>
            </a:r>
          </a:p>
          <a:p>
            <a:pPr indent="179388" algn="just"/>
            <a:r>
              <a:rPr lang="ru-RU" sz="1100" dirty="0" smtClean="0">
                <a:solidFill>
                  <a:schemeClr val="tx1"/>
                </a:solidFill>
              </a:rPr>
              <a:t>детско-юношеского спорта </a:t>
            </a:r>
          </a:p>
          <a:p>
            <a:pPr indent="179388" algn="just"/>
            <a:r>
              <a:rPr lang="ru-RU" sz="1100" dirty="0" smtClean="0">
                <a:solidFill>
                  <a:schemeClr val="tx1"/>
                </a:solidFill>
              </a:rPr>
              <a:t>(средства областного бюджета)</a:t>
            </a:r>
          </a:p>
          <a:p>
            <a:pPr lvl="0" indent="179388" algn="just"/>
            <a:r>
              <a:rPr lang="ru-RU" sz="1100" dirty="0" smtClean="0">
                <a:solidFill>
                  <a:schemeClr val="tx1"/>
                </a:solidFill>
              </a:rPr>
              <a:t>приобретено пневматическое</a:t>
            </a:r>
          </a:p>
          <a:p>
            <a:pPr lvl="0" indent="179388" algn="just"/>
            <a:r>
              <a:rPr lang="ru-RU" sz="1100" dirty="0" smtClean="0">
                <a:solidFill>
                  <a:schemeClr val="tx1"/>
                </a:solidFill>
              </a:rPr>
              <a:t>оборудование на сумму </a:t>
            </a:r>
            <a:r>
              <a:rPr lang="ru-RU" sz="1100" b="1" dirty="0" smtClean="0">
                <a:solidFill>
                  <a:schemeClr val="tx1"/>
                </a:solidFill>
              </a:rPr>
              <a:t>541,92 тыс.руб.</a:t>
            </a:r>
            <a:r>
              <a:rPr lang="ru-RU" sz="1200" dirty="0">
                <a:solidFill>
                  <a:schemeClr val="tx1"/>
                </a:solidFill>
                <a:cs typeface="Arial" charset="0"/>
              </a:rPr>
              <a:t>	</a:t>
            </a:r>
          </a:p>
          <a:p>
            <a:pPr indent="179388" algn="just"/>
            <a:endParaRPr lang="ru-RU" sz="1200" dirty="0">
              <a:solidFill>
                <a:schemeClr val="tx1"/>
              </a:solidFill>
              <a:cs typeface="Arial" charset="0"/>
            </a:endParaRPr>
          </a:p>
        </p:txBody>
      </p:sp>
      <p:pic>
        <p:nvPicPr>
          <p:cNvPr id="1075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40" y="5357826"/>
            <a:ext cx="2214577" cy="129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8"/>
          <p:cNvSpPr txBox="1">
            <a:spLocks noChangeArrowheads="1"/>
          </p:cNvSpPr>
          <p:nvPr/>
        </p:nvSpPr>
        <p:spPr bwMode="auto">
          <a:xfrm>
            <a:off x="428597" y="5500702"/>
            <a:ext cx="3214709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+mj-lt"/>
              </a:rPr>
              <a:t>27 367,17</a:t>
            </a:r>
          </a:p>
          <a:p>
            <a:r>
              <a:rPr lang="ru-RU" sz="3200" dirty="0" smtClean="0">
                <a:latin typeface="+mj-lt"/>
              </a:rPr>
              <a:t> тыс</a:t>
            </a:r>
            <a:r>
              <a:rPr lang="ru-RU" sz="3200" dirty="0">
                <a:latin typeface="+mj-lt"/>
              </a:rPr>
              <a:t>. руб.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429124" y="4572008"/>
            <a:ext cx="2286016" cy="785818"/>
          </a:xfrm>
          <a:prstGeom prst="rect">
            <a:avLst/>
          </a:prstGeom>
          <a:solidFill>
            <a:schemeClr val="bg2">
              <a:lumMod val="90000"/>
            </a:schemeClr>
          </a:solidFill>
          <a:ln w="3175"/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179388" algn="ctr"/>
            <a:r>
              <a:rPr lang="ru-RU" sz="1200" dirty="0" smtClean="0">
                <a:solidFill>
                  <a:schemeClr val="tx1"/>
                </a:solidFill>
                <a:cs typeface="Arial" charset="0"/>
              </a:rPr>
              <a:t>Содержание УДО «Спортивная школа Котельничского района» - </a:t>
            </a:r>
            <a:r>
              <a:rPr lang="ru-RU" sz="1200" b="1" dirty="0" smtClean="0">
                <a:solidFill>
                  <a:schemeClr val="tx1"/>
                </a:solidFill>
                <a:cs typeface="Arial" charset="0"/>
              </a:rPr>
              <a:t>22 879,75 тыс. руб.</a:t>
            </a:r>
            <a:endParaRPr lang="en-US" sz="1200" b="1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715140" y="3143248"/>
            <a:ext cx="2286016" cy="2428892"/>
          </a:xfrm>
          <a:prstGeom prst="rect">
            <a:avLst/>
          </a:prstGeom>
          <a:solidFill>
            <a:schemeClr val="bg2">
              <a:lumMod val="90000"/>
            </a:schemeClr>
          </a:solidFill>
          <a:ln w="3175"/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рамках национального проекта </a:t>
            </a: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«Демография»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реализован федеральный проект: -</a:t>
            </a:r>
          </a:p>
          <a:p>
            <a:pPr marL="171450" lvl="0" indent="-171450" algn="ctr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«Спорт-норма жизни» </a:t>
            </a:r>
          </a:p>
          <a:p>
            <a:pPr marL="171450" lvl="0" indent="-171450" algn="ctr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Построена площадка ГТО в п.Юбилейный на сумму </a:t>
            </a: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2 830,3 тыс. руб.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за счет средств районного бюджета произведено устройство основания на сумму </a:t>
            </a: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648,6 тыс. руб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500694" y="5715017"/>
            <a:ext cx="350046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179388" algn="just"/>
            <a:r>
              <a:rPr lang="ru-RU" sz="1200" dirty="0" smtClean="0"/>
              <a:t>За счет фонда поддержки инициатив населения (средства областного бюджета) отремонтированы комнаты для спортсменов в УДО «Спортивная школа Котельничского района» - </a:t>
            </a:r>
            <a:r>
              <a:rPr lang="ru-RU" sz="1200" b="1" dirty="0" smtClean="0"/>
              <a:t>357 тыс. руб. </a:t>
            </a:r>
            <a:endParaRPr lang="en-US" sz="1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304800" y="214290"/>
            <a:ext cx="8686800" cy="838200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500" cap="all" dirty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13 00 «обслуживание государственного и муниципального долга»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1214422"/>
            <a:ext cx="8596064" cy="1214446"/>
          </a:xfrm>
          <a:prstGeom prst="rect">
            <a:avLst/>
          </a:prstGeom>
          <a:noFill/>
          <a:ln w="3175"/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179388" algn="just"/>
            <a:r>
              <a:rPr lang="ru-RU" sz="1200" dirty="0">
                <a:solidFill>
                  <a:schemeClr val="tx1"/>
                </a:solidFill>
                <a:cs typeface="Arial" charset="0"/>
              </a:rPr>
              <a:t>По итогам работы за </a:t>
            </a:r>
            <a:r>
              <a:rPr lang="ru-RU" sz="1200" dirty="0" smtClean="0">
                <a:solidFill>
                  <a:schemeClr val="tx1"/>
                </a:solidFill>
                <a:cs typeface="Arial" charset="0"/>
              </a:rPr>
              <a:t>2023 год  плановый дефицит бюджета </a:t>
            </a:r>
            <a:r>
              <a:rPr lang="ru-RU" sz="1200" dirty="0">
                <a:solidFill>
                  <a:schemeClr val="tx1"/>
                </a:solidFill>
                <a:cs typeface="Arial" charset="0"/>
              </a:rPr>
              <a:t>Котельничского района Кировской области </a:t>
            </a:r>
            <a:r>
              <a:rPr lang="ru-RU" sz="1200" dirty="0" smtClean="0">
                <a:solidFill>
                  <a:schemeClr val="tx1"/>
                </a:solidFill>
                <a:cs typeface="Arial" charset="0"/>
              </a:rPr>
              <a:t>составил                         66 454,97тыс.руб</a:t>
            </a:r>
            <a:r>
              <a:rPr lang="ru-RU" sz="1200" dirty="0">
                <a:solidFill>
                  <a:schemeClr val="tx1"/>
                </a:solidFill>
                <a:cs typeface="Arial" charset="0"/>
              </a:rPr>
              <a:t>.</a:t>
            </a:r>
          </a:p>
          <a:p>
            <a:pPr indent="179388" algn="just"/>
            <a:r>
              <a:rPr lang="ru-RU" sz="1200" dirty="0" smtClean="0">
                <a:solidFill>
                  <a:schemeClr val="tx1"/>
                </a:solidFill>
                <a:cs typeface="Arial" charset="0"/>
              </a:rPr>
              <a:t>Расходы </a:t>
            </a:r>
            <a:r>
              <a:rPr lang="ru-RU" sz="1200" dirty="0">
                <a:solidFill>
                  <a:schemeClr val="tx1"/>
                </a:solidFill>
                <a:cs typeface="Arial" charset="0"/>
              </a:rPr>
              <a:t>на обслуживание муниципального долга Котельничского района </a:t>
            </a:r>
            <a:r>
              <a:rPr lang="ru-RU" sz="1200" dirty="0" smtClean="0">
                <a:solidFill>
                  <a:schemeClr val="tx1"/>
                </a:solidFill>
                <a:cs typeface="Arial" charset="0"/>
              </a:rPr>
              <a:t>в 2023 году не производились, так как в течение   финансового года не привлекались бюджетные и банковские кредиты.</a:t>
            </a:r>
          </a:p>
          <a:p>
            <a:pPr indent="179388" algn="just"/>
            <a:r>
              <a:rPr lang="ru-RU" sz="1200" dirty="0" smtClean="0">
                <a:solidFill>
                  <a:schemeClr val="tx1"/>
                </a:solidFill>
                <a:cs typeface="Arial" charset="0"/>
              </a:rPr>
              <a:t>По </a:t>
            </a:r>
            <a:r>
              <a:rPr lang="ru-RU" sz="1200" dirty="0">
                <a:solidFill>
                  <a:schemeClr val="tx1"/>
                </a:solidFill>
                <a:cs typeface="Arial" charset="0"/>
              </a:rPr>
              <a:t>состоянию на </a:t>
            </a:r>
            <a:r>
              <a:rPr lang="ru-RU" sz="1200" dirty="0" smtClean="0">
                <a:solidFill>
                  <a:schemeClr val="tx1"/>
                </a:solidFill>
                <a:cs typeface="Arial" charset="0"/>
              </a:rPr>
              <a:t>01.01.20</a:t>
            </a:r>
            <a:r>
              <a:rPr lang="en-US" sz="1200" dirty="0" smtClean="0">
                <a:solidFill>
                  <a:schemeClr val="tx1"/>
                </a:solidFill>
                <a:cs typeface="Arial" charset="0"/>
              </a:rPr>
              <a:t>2</a:t>
            </a:r>
            <a:r>
              <a:rPr lang="ru-RU" sz="1200" dirty="0" smtClean="0">
                <a:solidFill>
                  <a:schemeClr val="tx1"/>
                </a:solidFill>
                <a:cs typeface="Arial" charset="0"/>
              </a:rPr>
              <a:t>4 </a:t>
            </a:r>
            <a:r>
              <a:rPr lang="ru-RU" sz="1200" dirty="0">
                <a:solidFill>
                  <a:schemeClr val="tx1"/>
                </a:solidFill>
                <a:cs typeface="Arial" charset="0"/>
              </a:rPr>
              <a:t>муниципальный долг в </a:t>
            </a:r>
            <a:r>
              <a:rPr lang="ru-RU" sz="1200" dirty="0" err="1">
                <a:solidFill>
                  <a:schemeClr val="tx1"/>
                </a:solidFill>
                <a:cs typeface="Arial" charset="0"/>
              </a:rPr>
              <a:t>Котельничском</a:t>
            </a:r>
            <a:r>
              <a:rPr lang="ru-RU" sz="1200" dirty="0">
                <a:solidFill>
                  <a:schemeClr val="tx1"/>
                </a:solidFill>
                <a:cs typeface="Arial" charset="0"/>
              </a:rPr>
              <a:t> муниципальном районе отсутствует.</a:t>
            </a:r>
          </a:p>
        </p:txBody>
      </p:sp>
      <p:pic>
        <p:nvPicPr>
          <p:cNvPr id="6" name="Рисунок 5" descr="fdd34f185e86855d9a1613c9c93e394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3108" y="2500306"/>
            <a:ext cx="4429156" cy="33389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496944" cy="792088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500" dirty="0" smtClean="0"/>
              <a:t>Структура доходов районного бюджета</a:t>
            </a:r>
            <a:endParaRPr lang="ru-RU" sz="2500" dirty="0"/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xmlns="" val="3532149200"/>
              </p:ext>
            </p:extLst>
          </p:nvPr>
        </p:nvGraphicFramePr>
        <p:xfrm>
          <a:off x="107504" y="1196752"/>
          <a:ext cx="8855968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57148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500" dirty="0" smtClean="0"/>
              <a:t>14 00 Межбюджетные трансферты</a:t>
            </a:r>
            <a:endParaRPr lang="ru-RU" sz="25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85688" y="500042"/>
            <a:ext cx="8858312" cy="500066"/>
          </a:xfrm>
          <a:prstGeom prst="rect">
            <a:avLst/>
          </a:prstGeom>
          <a:noFill/>
          <a:ln w="3175"/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179388" algn="just"/>
            <a:endParaRPr lang="ru-RU" sz="1000" b="1" dirty="0" smtClean="0">
              <a:solidFill>
                <a:schemeClr val="tx1"/>
              </a:solidFill>
              <a:cs typeface="Arial" charset="0"/>
            </a:endParaRPr>
          </a:p>
          <a:p>
            <a:pPr indent="179388" algn="just"/>
            <a:endParaRPr lang="ru-RU" sz="1000" b="1" dirty="0" smtClean="0">
              <a:solidFill>
                <a:schemeClr val="tx1"/>
              </a:solidFill>
              <a:cs typeface="Arial" charset="0"/>
            </a:endParaRPr>
          </a:p>
          <a:p>
            <a:pPr indent="179388" algn="ctr"/>
            <a:r>
              <a:rPr lang="ru-RU" sz="1000" b="1" dirty="0" smtClean="0">
                <a:solidFill>
                  <a:schemeClr val="tx1"/>
                </a:solidFill>
                <a:cs typeface="Arial" charset="0"/>
              </a:rPr>
              <a:t>Средства</a:t>
            </a:r>
            <a:r>
              <a:rPr lang="ru-RU" sz="1000" b="1" dirty="0">
                <a:solidFill>
                  <a:schemeClr val="tx1"/>
                </a:solidFill>
                <a:cs typeface="Arial" charset="0"/>
              </a:rPr>
              <a:t>, предоставляемые одним бюджетом бюджетной системы другому бюджету – межбюджетные трансферты</a:t>
            </a:r>
          </a:p>
          <a:p>
            <a:pPr indent="179388" algn="ctr"/>
            <a:r>
              <a:rPr lang="ru-RU" sz="1000" b="1" dirty="0">
                <a:solidFill>
                  <a:schemeClr val="tx1"/>
                </a:solidFill>
                <a:cs typeface="Arial" charset="0"/>
              </a:rPr>
              <a:t>Межбюджетные трансферты, предоставляемые поселениям Котельничского района в </a:t>
            </a:r>
            <a:r>
              <a:rPr lang="ru-RU" sz="1000" b="1" dirty="0" smtClean="0">
                <a:solidFill>
                  <a:schemeClr val="tx1"/>
                </a:solidFill>
                <a:cs typeface="Arial" charset="0"/>
              </a:rPr>
              <a:t>2023 году </a:t>
            </a:r>
            <a:r>
              <a:rPr lang="ru-RU" sz="1000" b="1" dirty="0">
                <a:solidFill>
                  <a:schemeClr val="tx1"/>
                </a:solidFill>
                <a:cs typeface="Arial" charset="0"/>
              </a:rPr>
              <a:t>составили </a:t>
            </a:r>
            <a:r>
              <a:rPr lang="ru-RU" sz="1000" b="1" dirty="0" smtClean="0">
                <a:solidFill>
                  <a:schemeClr val="tx1"/>
                </a:solidFill>
                <a:cs typeface="Arial" charset="0"/>
              </a:rPr>
              <a:t>93 804,38 тыс.руб.</a:t>
            </a:r>
          </a:p>
          <a:p>
            <a:pPr indent="179388" algn="just"/>
            <a:endParaRPr lang="ru-RU" sz="1000" b="1" dirty="0" smtClean="0">
              <a:solidFill>
                <a:schemeClr val="tx1"/>
              </a:solidFill>
              <a:cs typeface="Arial" charset="0"/>
            </a:endParaRPr>
          </a:p>
          <a:p>
            <a:pPr indent="179388" algn="just"/>
            <a:endParaRPr lang="ru-RU" sz="1000" b="1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57158" y="1000108"/>
            <a:ext cx="8643998" cy="5500726"/>
          </a:xfrm>
          <a:prstGeom prst="rect">
            <a:avLst/>
          </a:prstGeom>
          <a:solidFill>
            <a:schemeClr val="bg2">
              <a:lumMod val="90000"/>
            </a:schemeClr>
          </a:solidFill>
          <a:ln w="3175"/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/>
            <a:endParaRPr lang="ru-RU" sz="1000" dirty="0" smtClean="0">
              <a:solidFill>
                <a:schemeClr val="tx1"/>
              </a:solidFill>
              <a:cs typeface="Arial" charset="0"/>
            </a:endParaRPr>
          </a:p>
          <a:p>
            <a:pPr marL="228600" indent="-228600" algn="just"/>
            <a:endParaRPr lang="ru-RU" sz="1000" dirty="0" smtClean="0">
              <a:solidFill>
                <a:schemeClr val="tx1"/>
              </a:solidFill>
              <a:cs typeface="Arial" charset="0"/>
            </a:endParaRPr>
          </a:p>
          <a:p>
            <a:pPr marL="228600" indent="-228600" algn="just"/>
            <a:endParaRPr lang="ru-RU" sz="1000" dirty="0" smtClean="0">
              <a:solidFill>
                <a:schemeClr val="tx1"/>
              </a:solidFill>
              <a:cs typeface="Arial" charset="0"/>
            </a:endParaRPr>
          </a:p>
          <a:p>
            <a:pPr marL="228600" indent="-228600" algn="just"/>
            <a:endParaRPr lang="ru-RU" sz="1000" dirty="0" smtClean="0">
              <a:solidFill>
                <a:schemeClr val="tx1"/>
              </a:solidFill>
              <a:cs typeface="Arial" charset="0"/>
            </a:endParaRPr>
          </a:p>
          <a:p>
            <a:pPr marL="228600" indent="-228600" algn="just"/>
            <a:endParaRPr lang="ru-RU" sz="1000" dirty="0" smtClean="0">
              <a:solidFill>
                <a:schemeClr val="tx1"/>
              </a:solidFill>
              <a:cs typeface="Arial" charset="0"/>
            </a:endParaRPr>
          </a:p>
          <a:p>
            <a:pPr marL="228600" indent="-228600" algn="just"/>
            <a:endParaRPr lang="ru-RU" sz="1000" dirty="0" smtClean="0">
              <a:solidFill>
                <a:schemeClr val="tx1"/>
              </a:solidFill>
              <a:cs typeface="Arial" charset="0"/>
            </a:endParaRPr>
          </a:p>
          <a:p>
            <a:pPr marL="228600" indent="-228600" algn="just"/>
            <a:endParaRPr lang="ru-RU" sz="1000" dirty="0" smtClean="0">
              <a:solidFill>
                <a:schemeClr val="tx1"/>
              </a:solidFill>
              <a:cs typeface="Arial" charset="0"/>
            </a:endParaRPr>
          </a:p>
          <a:p>
            <a:pPr marL="228600" indent="-228600" algn="just"/>
            <a:endParaRPr lang="ru-RU" sz="1000" dirty="0" smtClean="0">
              <a:solidFill>
                <a:schemeClr val="tx1"/>
              </a:solidFill>
              <a:cs typeface="Arial" charset="0"/>
            </a:endParaRPr>
          </a:p>
          <a:p>
            <a:pPr marL="228600" indent="-228600" algn="just"/>
            <a:endParaRPr lang="ru-RU" sz="1000" dirty="0" smtClean="0">
              <a:solidFill>
                <a:schemeClr val="tx1"/>
              </a:solidFill>
              <a:cs typeface="Arial" charset="0"/>
            </a:endParaRPr>
          </a:p>
          <a:p>
            <a:pPr marL="228600" indent="-228600" algn="just">
              <a:buAutoNum type="arabicPeriod"/>
            </a:pPr>
            <a:endParaRPr lang="ru-RU" sz="1100" dirty="0" smtClean="0">
              <a:solidFill>
                <a:schemeClr val="tx1"/>
              </a:solidFill>
              <a:cs typeface="Arial" charset="0"/>
            </a:endParaRPr>
          </a:p>
          <a:p>
            <a:pPr indent="176213" algn="just">
              <a:buAutoNum type="arabicPeriod"/>
            </a:pPr>
            <a:r>
              <a:rPr lang="ru-RU" sz="1100" dirty="0" smtClean="0">
                <a:solidFill>
                  <a:schemeClr val="tx1"/>
                </a:solidFill>
                <a:cs typeface="Arial" charset="0"/>
              </a:rPr>
              <a:t>Расходы за на реализацию функций, связанных с обеспечением национальной безопасности и правоохранительной деятельности –    </a:t>
            </a:r>
            <a:r>
              <a:rPr lang="ru-RU" sz="1100" b="1" dirty="0" smtClean="0">
                <a:solidFill>
                  <a:schemeClr val="tx1"/>
                </a:solidFill>
                <a:cs typeface="Arial" charset="0"/>
              </a:rPr>
              <a:t> </a:t>
            </a:r>
            <a:r>
              <a:rPr lang="en-US" sz="1100" b="1" dirty="0" smtClean="0">
                <a:solidFill>
                  <a:schemeClr val="tx1"/>
                </a:solidFill>
                <a:cs typeface="Arial" charset="0"/>
              </a:rPr>
              <a:t>8 016.47</a:t>
            </a:r>
            <a:r>
              <a:rPr lang="ru-RU" sz="1100" b="1" dirty="0" smtClean="0">
                <a:solidFill>
                  <a:schemeClr val="tx1"/>
                </a:solidFill>
                <a:cs typeface="Arial" charset="0"/>
              </a:rPr>
              <a:t>тыс. руб. </a:t>
            </a:r>
            <a:r>
              <a:rPr lang="ru-RU" sz="1100" dirty="0" smtClean="0">
                <a:solidFill>
                  <a:schemeClr val="tx1"/>
                </a:solidFill>
                <a:cs typeface="Arial" charset="0"/>
              </a:rPr>
              <a:t>(Комсомольское с.п. – 1 700 тыс.руб.; </a:t>
            </a:r>
            <a:r>
              <a:rPr lang="ru-RU" sz="1100" dirty="0" err="1" smtClean="0">
                <a:solidFill>
                  <a:schemeClr val="tx1"/>
                </a:solidFill>
                <a:cs typeface="Arial" charset="0"/>
              </a:rPr>
              <a:t>Макарьевское</a:t>
            </a:r>
            <a:r>
              <a:rPr lang="ru-RU" sz="1100" dirty="0" smtClean="0">
                <a:solidFill>
                  <a:schemeClr val="tx1"/>
                </a:solidFill>
                <a:cs typeface="Arial" charset="0"/>
              </a:rPr>
              <a:t> с.п. – 1 511,05 тыс.руб.; Морозовское с.п. – 1 662,8 тыс.руб.; Светловское с.п. -1 747,3 тыс.руб. Юрьевское с.п. – 1 395,32 тыс.руб.);</a:t>
            </a:r>
          </a:p>
          <a:p>
            <a:pPr marL="228600" indent="-228600" algn="just">
              <a:buAutoNum type="arabicPeriod"/>
            </a:pPr>
            <a:endParaRPr lang="ru-RU" sz="1100" dirty="0" smtClean="0">
              <a:solidFill>
                <a:schemeClr val="tx1"/>
              </a:solidFill>
              <a:cs typeface="Arial" charset="0"/>
            </a:endParaRPr>
          </a:p>
          <a:p>
            <a:pPr algn="just"/>
            <a:r>
              <a:rPr lang="ru-RU" sz="1100" dirty="0" smtClean="0">
                <a:solidFill>
                  <a:schemeClr val="tx1"/>
                </a:solidFill>
                <a:cs typeface="Arial" charset="0"/>
              </a:rPr>
              <a:t>2. Н</a:t>
            </a:r>
            <a:r>
              <a:rPr lang="ru-RU" sz="1100" dirty="0" smtClean="0">
                <a:solidFill>
                  <a:schemeClr val="tx1"/>
                </a:solidFill>
              </a:rPr>
              <a:t>а </a:t>
            </a:r>
            <a:r>
              <a:rPr lang="ru-RU" sz="1100" dirty="0" err="1" smtClean="0">
                <a:solidFill>
                  <a:schemeClr val="tx1"/>
                </a:solidFill>
              </a:rPr>
              <a:t>софинансироване</a:t>
            </a:r>
            <a:r>
              <a:rPr lang="ru-RU" sz="1100" dirty="0" smtClean="0">
                <a:solidFill>
                  <a:schemeClr val="tx1"/>
                </a:solidFill>
              </a:rPr>
              <a:t> инициативных проектов развития общественной инфраструктуры муниципальных образований Котельничского района (Красногорское с.п. – 47,33тыс. руб.; Юбилейное с.п. – 575,53 тыс.руб. в общей сумме </a:t>
            </a:r>
            <a:r>
              <a:rPr lang="ru-RU" sz="1100" b="1" dirty="0" smtClean="0">
                <a:solidFill>
                  <a:schemeClr val="tx1"/>
                </a:solidFill>
              </a:rPr>
              <a:t>622,86 тыс. руб. </a:t>
            </a:r>
          </a:p>
          <a:p>
            <a:pPr algn="just"/>
            <a:endParaRPr lang="ru-RU" sz="1100" dirty="0" smtClean="0">
              <a:solidFill>
                <a:schemeClr val="tx1"/>
              </a:solidFill>
            </a:endParaRPr>
          </a:p>
          <a:p>
            <a:pPr algn="just"/>
            <a:r>
              <a:rPr lang="ru-RU" sz="1100" dirty="0" smtClean="0">
                <a:solidFill>
                  <a:schemeClr val="tx1"/>
                </a:solidFill>
                <a:cs typeface="Arial" charset="0"/>
              </a:rPr>
              <a:t>3.</a:t>
            </a:r>
            <a:r>
              <a:rPr lang="ru-RU" sz="1100" dirty="0" smtClean="0"/>
              <a:t> </a:t>
            </a:r>
            <a:r>
              <a:rPr lang="ru-RU" sz="1100" dirty="0" smtClean="0">
                <a:solidFill>
                  <a:schemeClr val="tx1"/>
                </a:solidFill>
              </a:rPr>
              <a:t>Расходы на финансирование мероприятий по организации содействия первичным ветеранским организациям, проведение социально-значимых мероприятий в сумме </a:t>
            </a:r>
            <a:r>
              <a:rPr lang="ru-RU" sz="1100" b="1" dirty="0" smtClean="0">
                <a:solidFill>
                  <a:schemeClr val="tx1"/>
                </a:solidFill>
              </a:rPr>
              <a:t>77,61 тыс. руб.</a:t>
            </a:r>
            <a:r>
              <a:rPr lang="ru-RU" sz="1100" dirty="0" smtClean="0">
                <a:solidFill>
                  <a:schemeClr val="tx1"/>
                </a:solidFill>
              </a:rPr>
              <a:t> ( Александровское с.п. – 3,5 тыс.руб.; </a:t>
            </a:r>
            <a:r>
              <a:rPr lang="ru-RU" sz="1100" dirty="0" err="1" smtClean="0">
                <a:solidFill>
                  <a:schemeClr val="tx1"/>
                </a:solidFill>
              </a:rPr>
              <a:t>Биртяевское</a:t>
            </a:r>
            <a:r>
              <a:rPr lang="ru-RU" sz="1100" dirty="0" smtClean="0">
                <a:solidFill>
                  <a:schemeClr val="tx1"/>
                </a:solidFill>
              </a:rPr>
              <a:t> с.п. – 7,5 тыс. руб.; </a:t>
            </a:r>
            <a:r>
              <a:rPr lang="ru-RU" sz="1100" dirty="0" err="1" smtClean="0">
                <a:solidFill>
                  <a:schemeClr val="tx1"/>
                </a:solidFill>
              </a:rPr>
              <a:t>Вишкильское</a:t>
            </a:r>
            <a:r>
              <a:rPr lang="ru-RU" sz="1100" dirty="0" smtClean="0">
                <a:solidFill>
                  <a:schemeClr val="tx1"/>
                </a:solidFill>
              </a:rPr>
              <a:t> с.п. – 2,86 тыс.руб.; </a:t>
            </a:r>
            <a:r>
              <a:rPr lang="ru-RU" sz="1100" dirty="0" err="1" smtClean="0">
                <a:solidFill>
                  <a:schemeClr val="tx1"/>
                </a:solidFill>
              </a:rPr>
              <a:t>Зайцевское</a:t>
            </a:r>
            <a:r>
              <a:rPr lang="ru-RU" sz="1100" dirty="0" smtClean="0">
                <a:solidFill>
                  <a:schemeClr val="tx1"/>
                </a:solidFill>
              </a:rPr>
              <a:t> с.п. – 6тыс.руб.; </a:t>
            </a:r>
            <a:r>
              <a:rPr lang="ru-RU" sz="1100" dirty="0" err="1" smtClean="0">
                <a:solidFill>
                  <a:schemeClr val="tx1"/>
                </a:solidFill>
              </a:rPr>
              <a:t>Карпушинское</a:t>
            </a:r>
            <a:r>
              <a:rPr lang="ru-RU" sz="1100" dirty="0" smtClean="0">
                <a:solidFill>
                  <a:schemeClr val="tx1"/>
                </a:solidFill>
              </a:rPr>
              <a:t> с.п. – 4 тыс. руб.; Комсомольское с.п. – 3,5 тыс. руб.; </a:t>
            </a:r>
            <a:r>
              <a:rPr lang="ru-RU" sz="1100" dirty="0" err="1" smtClean="0">
                <a:solidFill>
                  <a:schemeClr val="tx1"/>
                </a:solidFill>
              </a:rPr>
              <a:t>Котельничское</a:t>
            </a:r>
            <a:r>
              <a:rPr lang="ru-RU" sz="1100" dirty="0" smtClean="0">
                <a:solidFill>
                  <a:schemeClr val="tx1"/>
                </a:solidFill>
              </a:rPr>
              <a:t> с.п. – 2,07 тыс. руб.; Красногорское с.п. – 4тыс. руб.; </a:t>
            </a:r>
            <a:r>
              <a:rPr lang="ru-RU" sz="1100" dirty="0" err="1" smtClean="0">
                <a:solidFill>
                  <a:schemeClr val="tx1"/>
                </a:solidFill>
              </a:rPr>
              <a:t>Макарьевское</a:t>
            </a:r>
            <a:r>
              <a:rPr lang="ru-RU" sz="1100" dirty="0" smtClean="0">
                <a:solidFill>
                  <a:schemeClr val="tx1"/>
                </a:solidFill>
              </a:rPr>
              <a:t> с.п. – 6,8 тыс.руб.; </a:t>
            </a:r>
            <a:r>
              <a:rPr lang="ru-RU" sz="1100" dirty="0" err="1" smtClean="0">
                <a:solidFill>
                  <a:schemeClr val="tx1"/>
                </a:solidFill>
              </a:rPr>
              <a:t>Молотниковское</a:t>
            </a:r>
            <a:r>
              <a:rPr lang="ru-RU" sz="1100" dirty="0" smtClean="0">
                <a:solidFill>
                  <a:schemeClr val="tx1"/>
                </a:solidFill>
              </a:rPr>
              <a:t> с.п. – 3,5 тыс. руб.; Морозовское с.п.- 6,5 тыс. руб.; Покровское с.п. – 6,5 тыс. руб.; </a:t>
            </a:r>
            <a:r>
              <a:rPr lang="ru-RU" sz="1100" dirty="0" err="1" smtClean="0">
                <a:solidFill>
                  <a:schemeClr val="tx1"/>
                </a:solidFill>
              </a:rPr>
              <a:t>Родичевское</a:t>
            </a:r>
            <a:r>
              <a:rPr lang="ru-RU" sz="1100" dirty="0" smtClean="0">
                <a:solidFill>
                  <a:schemeClr val="tx1"/>
                </a:solidFill>
              </a:rPr>
              <a:t> с.п. – 3 тыс. руб.; Светловское с.п. – 2 тыс. руб.; </a:t>
            </a:r>
            <a:r>
              <a:rPr lang="ru-RU" sz="1100" dirty="0" err="1" smtClean="0">
                <a:solidFill>
                  <a:schemeClr val="tx1"/>
                </a:solidFill>
              </a:rPr>
              <a:t>Чистопольское</a:t>
            </a:r>
            <a:r>
              <a:rPr lang="ru-RU" sz="1100" dirty="0" smtClean="0">
                <a:solidFill>
                  <a:schemeClr val="tx1"/>
                </a:solidFill>
              </a:rPr>
              <a:t> с.п. – 2,88 тыс.руб.;  Юбилейное с.п. – 6,5 тыс. руб.; Юрьевское с.п. – 6,5 тыс. руб.)</a:t>
            </a:r>
          </a:p>
          <a:p>
            <a:pPr algn="just"/>
            <a:endParaRPr lang="ru-RU" sz="1100" dirty="0" smtClean="0">
              <a:solidFill>
                <a:schemeClr val="tx1"/>
              </a:solidFill>
              <a:cs typeface="Arial" charset="0"/>
            </a:endParaRPr>
          </a:p>
          <a:p>
            <a:pPr algn="just"/>
            <a:r>
              <a:rPr lang="ru-RU" sz="1100" dirty="0" smtClean="0">
                <a:solidFill>
                  <a:schemeClr val="tx1"/>
                </a:solidFill>
                <a:cs typeface="Arial" charset="0"/>
              </a:rPr>
              <a:t>4. Расходы на выполнение инженерно-геодезических, инженерно-геологических изысканий и прочих работ (услуг) с целью подготовки документации для строительства социально-культурного центра в сумме </a:t>
            </a:r>
            <a:r>
              <a:rPr lang="ru-RU" sz="1100" b="1" dirty="0" smtClean="0">
                <a:solidFill>
                  <a:schemeClr val="tx1"/>
                </a:solidFill>
                <a:cs typeface="Arial" charset="0"/>
              </a:rPr>
              <a:t>1 028,99 тыс. руб. </a:t>
            </a:r>
            <a:r>
              <a:rPr lang="ru-RU" sz="1100" dirty="0" smtClean="0">
                <a:solidFill>
                  <a:schemeClr val="tx1"/>
                </a:solidFill>
                <a:cs typeface="Arial" charset="0"/>
              </a:rPr>
              <a:t>(Покровское с.п.)</a:t>
            </a:r>
          </a:p>
          <a:p>
            <a:pPr algn="just"/>
            <a:endParaRPr lang="ru-RU" sz="1100" dirty="0" smtClean="0">
              <a:solidFill>
                <a:schemeClr val="tx1"/>
              </a:solidFill>
              <a:cs typeface="Arial" charset="0"/>
            </a:endParaRPr>
          </a:p>
          <a:p>
            <a:pPr algn="just"/>
            <a:r>
              <a:rPr lang="ru-RU" sz="1100" dirty="0" smtClean="0">
                <a:solidFill>
                  <a:schemeClr val="tx1"/>
                </a:solidFill>
                <a:cs typeface="Arial" charset="0"/>
              </a:rPr>
              <a:t>5. Расходы на </a:t>
            </a:r>
            <a:r>
              <a:rPr lang="ru-RU" sz="1100" dirty="0" smtClean="0">
                <a:solidFill>
                  <a:schemeClr val="tx1"/>
                </a:solidFill>
              </a:rPr>
              <a:t>погашение задолженности (задолженности прошлых лет) по коммунальным услугам, в том числе по судебным актам, предусматривающим обращение взыскания на средства районного бюджета и бюджетов сельских поселений в сумме  </a:t>
            </a:r>
          </a:p>
          <a:p>
            <a:pPr algn="just"/>
            <a:r>
              <a:rPr lang="ru-RU" sz="1100" b="1" dirty="0" smtClean="0">
                <a:solidFill>
                  <a:schemeClr val="tx1"/>
                </a:solidFill>
              </a:rPr>
              <a:t>1 992,8 тыс. руб. </a:t>
            </a:r>
            <a:r>
              <a:rPr lang="ru-RU" sz="1100" dirty="0" smtClean="0">
                <a:solidFill>
                  <a:schemeClr val="tx1"/>
                </a:solidFill>
              </a:rPr>
              <a:t>(Александровское с.п. – 32,55 тыс. руб.; </a:t>
            </a:r>
            <a:r>
              <a:rPr lang="ru-RU" sz="1100" dirty="0" err="1" smtClean="0">
                <a:solidFill>
                  <a:schemeClr val="tx1"/>
                </a:solidFill>
              </a:rPr>
              <a:t>Карпушинское</a:t>
            </a:r>
            <a:r>
              <a:rPr lang="ru-RU" sz="1100" dirty="0" smtClean="0">
                <a:solidFill>
                  <a:schemeClr val="tx1"/>
                </a:solidFill>
              </a:rPr>
              <a:t> с.п. – 187,7 тыс. руб.; </a:t>
            </a:r>
            <a:r>
              <a:rPr lang="ru-RU" sz="1100" dirty="0" err="1" smtClean="0">
                <a:solidFill>
                  <a:schemeClr val="tx1"/>
                </a:solidFill>
              </a:rPr>
              <a:t>Родичевское</a:t>
            </a:r>
            <a:r>
              <a:rPr lang="ru-RU" sz="1100" dirty="0" smtClean="0">
                <a:solidFill>
                  <a:schemeClr val="tx1"/>
                </a:solidFill>
              </a:rPr>
              <a:t> с.п. – 13,89 тыс. руб.; Светловское с.п. – 1692,26 тыс. руб.; Юрьевское с.п. – 66,4 тыс.руб.)</a:t>
            </a:r>
            <a:r>
              <a:rPr lang="ru-RU" sz="1100" dirty="0" smtClean="0">
                <a:solidFill>
                  <a:schemeClr val="tx1"/>
                </a:solidFill>
                <a:cs typeface="Arial" charset="0"/>
              </a:rPr>
              <a:t> </a:t>
            </a:r>
          </a:p>
          <a:p>
            <a:pPr algn="just"/>
            <a:endParaRPr lang="ru-RU" sz="1100" dirty="0" smtClean="0">
              <a:solidFill>
                <a:schemeClr val="tx1"/>
              </a:solidFill>
              <a:cs typeface="Arial" charset="0"/>
            </a:endParaRPr>
          </a:p>
          <a:p>
            <a:pPr algn="just"/>
            <a:r>
              <a:rPr lang="ru-RU" sz="1100" dirty="0" smtClean="0">
                <a:solidFill>
                  <a:schemeClr val="tx1"/>
                </a:solidFill>
                <a:cs typeface="Arial" charset="0"/>
              </a:rPr>
              <a:t>6. </a:t>
            </a:r>
            <a:r>
              <a:rPr lang="ru-RU" sz="1100" dirty="0" smtClean="0"/>
              <a:t>-</a:t>
            </a:r>
            <a:r>
              <a:rPr lang="ru-RU" sz="1100" dirty="0" smtClean="0">
                <a:solidFill>
                  <a:schemeClr val="tx1"/>
                </a:solidFill>
              </a:rPr>
              <a:t> Расходы на проведение ремонтных работ (приобретение материалов для ремонта) в учреждениях культуры, расположенных на территории сельских поселений Котельничского района </a:t>
            </a:r>
            <a:r>
              <a:rPr lang="ru-RU" sz="1100" dirty="0" smtClean="0">
                <a:solidFill>
                  <a:schemeClr val="tx1"/>
                </a:solidFill>
                <a:cs typeface="Arial" charset="0"/>
              </a:rPr>
              <a:t> в сумме</a:t>
            </a:r>
            <a:r>
              <a:rPr lang="ru-RU" sz="1100" b="1" dirty="0" smtClean="0">
                <a:solidFill>
                  <a:schemeClr val="tx1"/>
                </a:solidFill>
                <a:cs typeface="Arial" charset="0"/>
              </a:rPr>
              <a:t> 2 436,07 тыс. руб. </a:t>
            </a:r>
            <a:r>
              <a:rPr lang="ru-RU" sz="1100" dirty="0" smtClean="0">
                <a:solidFill>
                  <a:schemeClr val="tx1"/>
                </a:solidFill>
                <a:cs typeface="Arial" charset="0"/>
              </a:rPr>
              <a:t>(Александровское с.п. – 850 тыс.руб.; </a:t>
            </a:r>
            <a:r>
              <a:rPr lang="ru-RU" sz="1100" dirty="0" err="1" smtClean="0">
                <a:solidFill>
                  <a:schemeClr val="tx1"/>
                </a:solidFill>
                <a:cs typeface="Arial" charset="0"/>
              </a:rPr>
              <a:t>Ежихинское</a:t>
            </a:r>
            <a:r>
              <a:rPr lang="ru-RU" sz="1100" dirty="0" smtClean="0">
                <a:solidFill>
                  <a:schemeClr val="tx1"/>
                </a:solidFill>
                <a:cs typeface="Arial" charset="0"/>
              </a:rPr>
              <a:t> с.п. – 17,47тыс. руб.; </a:t>
            </a:r>
            <a:r>
              <a:rPr lang="ru-RU" sz="1100" dirty="0" err="1" smtClean="0">
                <a:solidFill>
                  <a:schemeClr val="tx1"/>
                </a:solidFill>
                <a:cs typeface="Arial" charset="0"/>
              </a:rPr>
              <a:t>Карпушинское</a:t>
            </a:r>
            <a:r>
              <a:rPr lang="ru-RU" sz="1100" dirty="0" smtClean="0">
                <a:solidFill>
                  <a:schemeClr val="tx1"/>
                </a:solidFill>
                <a:cs typeface="Arial" charset="0"/>
              </a:rPr>
              <a:t> с.п. – 240 тыс.руб., Красногорское с.п. – 513,99 тыс. руб.; </a:t>
            </a:r>
            <a:r>
              <a:rPr lang="ru-RU" sz="1100" dirty="0" err="1" smtClean="0">
                <a:solidFill>
                  <a:schemeClr val="tx1"/>
                </a:solidFill>
                <a:cs typeface="Arial" charset="0"/>
              </a:rPr>
              <a:t>Макарьевское</a:t>
            </a:r>
            <a:r>
              <a:rPr lang="ru-RU" sz="1100" dirty="0" smtClean="0">
                <a:solidFill>
                  <a:schemeClr val="tx1"/>
                </a:solidFill>
                <a:cs typeface="Arial" charset="0"/>
              </a:rPr>
              <a:t> с.п. – 102,96 тыс.руб., </a:t>
            </a:r>
            <a:r>
              <a:rPr lang="ru-RU" sz="1100" dirty="0" err="1" smtClean="0">
                <a:solidFill>
                  <a:schemeClr val="tx1"/>
                </a:solidFill>
                <a:cs typeface="Arial" charset="0"/>
              </a:rPr>
              <a:t>Молотниковское</a:t>
            </a:r>
            <a:r>
              <a:rPr lang="ru-RU" sz="1100" dirty="0" smtClean="0">
                <a:solidFill>
                  <a:schemeClr val="tx1"/>
                </a:solidFill>
                <a:cs typeface="Arial" charset="0"/>
              </a:rPr>
              <a:t> с.п. – 666,3 тыс.руб.,  </a:t>
            </a:r>
            <a:r>
              <a:rPr lang="ru-RU" sz="1100" dirty="0" err="1" smtClean="0">
                <a:solidFill>
                  <a:schemeClr val="tx1"/>
                </a:solidFill>
                <a:cs typeface="Arial" charset="0"/>
              </a:rPr>
              <a:t>Чистопольское</a:t>
            </a:r>
            <a:r>
              <a:rPr lang="ru-RU" sz="1100" dirty="0" smtClean="0">
                <a:solidFill>
                  <a:schemeClr val="tx1"/>
                </a:solidFill>
                <a:cs typeface="Arial" charset="0"/>
              </a:rPr>
              <a:t> с.п. – 27,9 тыс.руб., Юрьевское с.п.- 17,45ыс. руб.)</a:t>
            </a:r>
          </a:p>
          <a:p>
            <a:pPr algn="just"/>
            <a:endParaRPr lang="ru-RU" sz="1100" dirty="0" smtClean="0">
              <a:solidFill>
                <a:schemeClr val="tx1"/>
              </a:solidFill>
              <a:cs typeface="Arial" charset="0"/>
            </a:endParaRPr>
          </a:p>
          <a:p>
            <a:pPr algn="just"/>
            <a:r>
              <a:rPr lang="ru-RU" sz="1100" dirty="0" smtClean="0">
                <a:solidFill>
                  <a:schemeClr val="tx1"/>
                </a:solidFill>
                <a:cs typeface="Arial" charset="0"/>
              </a:rPr>
              <a:t>7. Н</a:t>
            </a:r>
            <a:r>
              <a:rPr lang="ru-RU" sz="1100" dirty="0" smtClean="0">
                <a:solidFill>
                  <a:schemeClr val="tx1"/>
                </a:solidFill>
              </a:rPr>
              <a:t>а развитие и укрепление материально – технической базы учреждений культуры Котельничского района в сумме  </a:t>
            </a:r>
            <a:r>
              <a:rPr lang="ru-RU" sz="1100" b="1" dirty="0" smtClean="0">
                <a:solidFill>
                  <a:schemeClr val="tx1"/>
                </a:solidFill>
              </a:rPr>
              <a:t>34,4 тыс. руб</a:t>
            </a:r>
            <a:r>
              <a:rPr lang="ru-RU" sz="1100" dirty="0" smtClean="0">
                <a:solidFill>
                  <a:schemeClr val="tx1"/>
                </a:solidFill>
              </a:rPr>
              <a:t>. для </a:t>
            </a:r>
            <a:r>
              <a:rPr lang="ru-RU" sz="1100" dirty="0" err="1" smtClean="0">
                <a:solidFill>
                  <a:schemeClr val="tx1"/>
                </a:solidFill>
              </a:rPr>
              <a:t>Родичевского</a:t>
            </a:r>
            <a:r>
              <a:rPr lang="ru-RU" sz="1100" dirty="0" smtClean="0">
                <a:solidFill>
                  <a:schemeClr val="tx1"/>
                </a:solidFill>
              </a:rPr>
              <a:t> сельского поселения</a:t>
            </a:r>
          </a:p>
          <a:p>
            <a:pPr algn="just"/>
            <a:endParaRPr lang="ru-RU" sz="1100" dirty="0" smtClean="0">
              <a:solidFill>
                <a:schemeClr val="tx1"/>
              </a:solidFill>
            </a:endParaRPr>
          </a:p>
          <a:p>
            <a:pPr algn="just"/>
            <a:r>
              <a:rPr lang="ru-RU" sz="1100" dirty="0" smtClean="0">
                <a:solidFill>
                  <a:schemeClr val="tx1"/>
                </a:solidFill>
              </a:rPr>
              <a:t>8.</a:t>
            </a:r>
            <a:r>
              <a:rPr lang="ru-RU" sz="1100" dirty="0" smtClean="0"/>
              <a:t> </a:t>
            </a:r>
            <a:r>
              <a:rPr lang="ru-RU" sz="1100" dirty="0" smtClean="0">
                <a:solidFill>
                  <a:schemeClr val="tx1"/>
                </a:solidFill>
              </a:rPr>
              <a:t>Расходы на выполнение предписаний контрольно – ревизионных органов и предписаний прокурора в сумме </a:t>
            </a:r>
            <a:r>
              <a:rPr lang="ru-RU" sz="1100" b="1" dirty="0" smtClean="0">
                <a:solidFill>
                  <a:schemeClr val="tx1"/>
                </a:solidFill>
              </a:rPr>
              <a:t>366,8 тыс.руб</a:t>
            </a:r>
            <a:r>
              <a:rPr lang="ru-RU" sz="1100" dirty="0" smtClean="0">
                <a:solidFill>
                  <a:schemeClr val="tx1"/>
                </a:solidFill>
              </a:rPr>
              <a:t>. (</a:t>
            </a:r>
            <a:r>
              <a:rPr lang="ru-RU" sz="1100" dirty="0" err="1" smtClean="0">
                <a:solidFill>
                  <a:schemeClr val="tx1"/>
                </a:solidFill>
              </a:rPr>
              <a:t>Биртяевское</a:t>
            </a:r>
            <a:r>
              <a:rPr lang="ru-RU" sz="1100" dirty="0" smtClean="0">
                <a:solidFill>
                  <a:schemeClr val="tx1"/>
                </a:solidFill>
              </a:rPr>
              <a:t> с.п. – 205,44 тыс. руб., </a:t>
            </a:r>
            <a:r>
              <a:rPr lang="ru-RU" sz="1100" dirty="0" err="1" smtClean="0">
                <a:solidFill>
                  <a:schemeClr val="tx1"/>
                </a:solidFill>
              </a:rPr>
              <a:t>Родичевское</a:t>
            </a:r>
            <a:r>
              <a:rPr lang="ru-RU" sz="1100" dirty="0" smtClean="0">
                <a:solidFill>
                  <a:schemeClr val="tx1"/>
                </a:solidFill>
              </a:rPr>
              <a:t> с.п. – 126,36 тыс. руб., Юрьевское с.п. – 35тыс. руб.)</a:t>
            </a:r>
          </a:p>
          <a:p>
            <a:pPr algn="just"/>
            <a:endParaRPr lang="ru-RU" sz="1100" dirty="0" smtClean="0">
              <a:solidFill>
                <a:schemeClr val="tx1"/>
              </a:solidFill>
            </a:endParaRPr>
          </a:p>
          <a:p>
            <a:pPr algn="just"/>
            <a:endParaRPr lang="ru-RU" sz="1000" dirty="0" smtClean="0">
              <a:solidFill>
                <a:schemeClr val="tx1"/>
              </a:solidFill>
            </a:endParaRPr>
          </a:p>
          <a:p>
            <a:pPr algn="just"/>
            <a:endParaRPr lang="ru-RU" sz="1000" dirty="0" smtClean="0">
              <a:solidFill>
                <a:schemeClr val="tx1"/>
              </a:solidFill>
            </a:endParaRPr>
          </a:p>
          <a:p>
            <a:pPr algn="just"/>
            <a:endParaRPr lang="ru-RU" sz="1000" b="1" dirty="0" smtClean="0">
              <a:solidFill>
                <a:schemeClr val="tx1"/>
              </a:solidFill>
            </a:endParaRPr>
          </a:p>
          <a:p>
            <a:pPr algn="just"/>
            <a:endParaRPr lang="ru-RU" sz="1000" dirty="0" smtClean="0">
              <a:solidFill>
                <a:schemeClr val="tx1"/>
              </a:solidFill>
              <a:cs typeface="Arial" charset="0"/>
            </a:endParaRPr>
          </a:p>
          <a:p>
            <a:pPr algn="just"/>
            <a:endParaRPr lang="ru-RU" sz="1000" dirty="0" smtClean="0">
              <a:solidFill>
                <a:schemeClr val="tx1"/>
              </a:solidFill>
              <a:cs typeface="Arial" charset="0"/>
            </a:endParaRPr>
          </a:p>
          <a:p>
            <a:pPr algn="just"/>
            <a:endParaRPr lang="ru-RU" sz="1000" dirty="0" smtClean="0">
              <a:solidFill>
                <a:schemeClr val="tx1"/>
              </a:solidFill>
              <a:cs typeface="Arial" charset="0"/>
            </a:endParaRPr>
          </a:p>
          <a:p>
            <a:pPr algn="just"/>
            <a:endParaRPr lang="ru-RU" sz="1000" dirty="0" smtClean="0">
              <a:solidFill>
                <a:schemeClr val="tx1"/>
              </a:solidFill>
              <a:cs typeface="Arial" charset="0"/>
            </a:endParaRPr>
          </a:p>
          <a:p>
            <a:pPr algn="just"/>
            <a:endParaRPr lang="ru-RU" sz="1000" dirty="0" smtClean="0">
              <a:solidFill>
                <a:schemeClr val="tx1"/>
              </a:solidFill>
              <a:cs typeface="Arial" charset="0"/>
            </a:endParaRPr>
          </a:p>
          <a:p>
            <a:pPr algn="just"/>
            <a:endParaRPr lang="ru-RU" sz="1000" dirty="0" smtClean="0">
              <a:solidFill>
                <a:schemeClr val="tx1"/>
              </a:solidFill>
              <a:cs typeface="Arial" charset="0"/>
            </a:endParaRPr>
          </a:p>
          <a:p>
            <a:pPr algn="just"/>
            <a:endParaRPr lang="ru-RU" sz="1000" dirty="0">
              <a:solidFill>
                <a:schemeClr val="tx1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500" dirty="0" smtClean="0"/>
              <a:t>14 00 Межбюджетные трансферты</a:t>
            </a:r>
            <a:endParaRPr lang="ru-RU" sz="25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142984"/>
            <a:ext cx="8686800" cy="4937141"/>
          </a:xfrm>
        </p:spPr>
        <p:txBody>
          <a:bodyPr/>
          <a:lstStyle/>
          <a:p>
            <a:pPr algn="just">
              <a:buNone/>
            </a:pPr>
            <a:r>
              <a:rPr lang="ru-RU" sz="1000" dirty="0" smtClean="0">
                <a:solidFill>
                  <a:schemeClr val="tx1"/>
                </a:solidFill>
                <a:cs typeface="Arial" charset="0"/>
              </a:rPr>
              <a:t>        9</a:t>
            </a:r>
            <a:r>
              <a:rPr lang="ru-RU" sz="1100" dirty="0" smtClean="0">
                <a:solidFill>
                  <a:schemeClr val="tx1"/>
                </a:solidFill>
                <a:cs typeface="Arial" charset="0"/>
              </a:rPr>
              <a:t>.</a:t>
            </a:r>
            <a:r>
              <a:rPr lang="ru-RU" sz="1100" dirty="0" smtClean="0"/>
              <a:t> Субсидии местным бюджетам на выравнивание обеспеченности муниципальных образований области по реализации ими их отдельных расходных обязательств – </a:t>
            </a:r>
            <a:r>
              <a:rPr lang="ru-RU" sz="1100" b="1" dirty="0" smtClean="0"/>
              <a:t>4 690,98 тыс. руб.</a:t>
            </a:r>
          </a:p>
          <a:p>
            <a:pPr algn="just"/>
            <a:endParaRPr lang="ru-RU" sz="1100" dirty="0" smtClean="0"/>
          </a:p>
          <a:p>
            <a:pPr algn="just">
              <a:buNone/>
            </a:pPr>
            <a:r>
              <a:rPr lang="ru-RU" sz="1100" dirty="0" smtClean="0"/>
              <a:t>     10. Финансирование мероприятий по проведению в границах сельских поселений электро-, тепло-, газо-, водоснабжения населения и водоотведения, благоустройству территории </a:t>
            </a:r>
            <a:r>
              <a:rPr lang="ru-RU" sz="1100" b="1" dirty="0" smtClean="0"/>
              <a:t>547,82 тыс. руб. </a:t>
            </a:r>
            <a:r>
              <a:rPr lang="ru-RU" sz="1100" dirty="0" smtClean="0"/>
              <a:t>(</a:t>
            </a:r>
            <a:r>
              <a:rPr lang="ru-RU" sz="1100" dirty="0" err="1" smtClean="0"/>
              <a:t>Карпушинское</a:t>
            </a:r>
            <a:r>
              <a:rPr lang="ru-RU" sz="1100" dirty="0" smtClean="0"/>
              <a:t> с.п. – 177,82 тыс. руб.; Спасское с.п. – 370 тыс. руб.)</a:t>
            </a:r>
          </a:p>
          <a:p>
            <a:pPr algn="just">
              <a:buNone/>
            </a:pPr>
            <a:endParaRPr lang="ru-RU" sz="1100" dirty="0" smtClean="0"/>
          </a:p>
          <a:p>
            <a:pPr algn="just">
              <a:buNone/>
            </a:pPr>
            <a:r>
              <a:rPr lang="ru-RU" sz="1100" dirty="0" smtClean="0"/>
              <a:t>     11. Расходы на уплату взносов на капитальный ремонт общего имущества в многоквартирных домах в сумме </a:t>
            </a:r>
            <a:r>
              <a:rPr lang="ru-RU" sz="1100" b="1" dirty="0" smtClean="0"/>
              <a:t>360,55 тыс. руб. </a:t>
            </a:r>
            <a:r>
              <a:rPr lang="ru-RU" sz="1100" dirty="0" smtClean="0"/>
              <a:t>для Светловского сельского поселения.</a:t>
            </a:r>
          </a:p>
          <a:p>
            <a:pPr algn="just">
              <a:buNone/>
            </a:pPr>
            <a:endParaRPr lang="ru-RU" sz="1100" dirty="0" smtClean="0"/>
          </a:p>
          <a:p>
            <a:pPr>
              <a:buNone/>
            </a:pPr>
            <a:r>
              <a:rPr lang="ru-RU" sz="1100" dirty="0" smtClean="0"/>
              <a:t>      12. Расходы на обеспечение оказания электронных услуг организациям и гражданам на территории Котельничского района в сумме </a:t>
            </a:r>
            <a:r>
              <a:rPr lang="ru-RU" sz="1100" b="1" dirty="0" smtClean="0"/>
              <a:t>17,58 тыс. руб</a:t>
            </a:r>
            <a:r>
              <a:rPr lang="ru-RU" sz="1100" dirty="0" smtClean="0"/>
              <a:t>. (</a:t>
            </a:r>
            <a:r>
              <a:rPr lang="ru-RU" sz="1100" dirty="0" err="1" smtClean="0"/>
              <a:t>Макарьевское</a:t>
            </a:r>
            <a:r>
              <a:rPr lang="ru-RU" sz="1100" dirty="0" smtClean="0"/>
              <a:t> с.п. – 8,79 тыс. руб.; Юбилейное с.п. – 8,79 тыс. руб.)</a:t>
            </a:r>
          </a:p>
          <a:p>
            <a:pPr>
              <a:buNone/>
            </a:pPr>
            <a:endParaRPr lang="ru-RU" sz="1100" dirty="0" smtClean="0"/>
          </a:p>
          <a:p>
            <a:pPr>
              <a:buNone/>
            </a:pPr>
            <a:r>
              <a:rPr lang="ru-RU" sz="1100" dirty="0" smtClean="0"/>
              <a:t>      13. Расходы на проведение мероприятий направленных на борьбу с борщевиком Сосновского на территории сельских поселений Котельничского района  в сумме </a:t>
            </a:r>
            <a:r>
              <a:rPr lang="ru-RU" sz="1100" b="1" dirty="0" smtClean="0"/>
              <a:t>93,29 тыс. руб.</a:t>
            </a:r>
            <a:r>
              <a:rPr lang="ru-RU" sz="1100" dirty="0" smtClean="0"/>
              <a:t>(</a:t>
            </a:r>
            <a:r>
              <a:rPr lang="ru-RU" sz="1100" dirty="0" err="1" smtClean="0"/>
              <a:t>Вишкильское</a:t>
            </a:r>
            <a:r>
              <a:rPr lang="ru-RU" sz="1100" dirty="0" smtClean="0"/>
              <a:t> с.п. – 26,67 тыс. руб.; </a:t>
            </a:r>
            <a:r>
              <a:rPr lang="ru-RU" sz="1100" dirty="0" err="1" smtClean="0"/>
              <a:t>Карпушинское</a:t>
            </a:r>
            <a:r>
              <a:rPr lang="ru-RU" sz="1100" dirty="0" smtClean="0"/>
              <a:t> с.п. – 66,62 тыс. </a:t>
            </a:r>
            <a:r>
              <a:rPr lang="ru-RU" sz="1100" dirty="0" err="1" smtClean="0"/>
              <a:t>руб</a:t>
            </a:r>
            <a:r>
              <a:rPr lang="ru-RU" sz="1100" dirty="0" smtClean="0"/>
              <a:t>)</a:t>
            </a:r>
          </a:p>
          <a:p>
            <a:pPr>
              <a:buNone/>
            </a:pPr>
            <a:endParaRPr lang="ru-RU" sz="1100" dirty="0" smtClean="0"/>
          </a:p>
          <a:p>
            <a:pPr>
              <a:buNone/>
            </a:pPr>
            <a:r>
              <a:rPr lang="ru-RU" sz="1100" dirty="0" smtClean="0"/>
              <a:t>      14. Расходы на организацию обустройства мест массового отдыха населения, включая обеспечение свободного доступа граждан к водным объектам общего пользования и их береговым полосам на территории сельских поселений Котельничского района в сумме </a:t>
            </a:r>
            <a:r>
              <a:rPr lang="ru-RU" sz="1100" b="1" dirty="0" smtClean="0"/>
              <a:t>1 418,01 тыс. руб.</a:t>
            </a:r>
            <a:r>
              <a:rPr lang="ru-RU" sz="1100" dirty="0" smtClean="0"/>
              <a:t> (</a:t>
            </a:r>
            <a:r>
              <a:rPr lang="ru-RU" sz="1100" dirty="0" err="1" smtClean="0"/>
              <a:t>Биртяевское</a:t>
            </a:r>
            <a:r>
              <a:rPr lang="ru-RU" sz="1100" dirty="0" smtClean="0"/>
              <a:t> с.п. – 719,7 тыс. руб.; </a:t>
            </a:r>
            <a:r>
              <a:rPr lang="ru-RU" sz="1100" dirty="0" err="1" smtClean="0"/>
              <a:t>Вишкильское</a:t>
            </a:r>
            <a:r>
              <a:rPr lang="ru-RU" sz="1100" dirty="0" smtClean="0"/>
              <a:t> с.п. – 698,31тыс. руб.)</a:t>
            </a:r>
          </a:p>
          <a:p>
            <a:pPr>
              <a:buNone/>
            </a:pPr>
            <a:endParaRPr lang="ru-RU" sz="1100" dirty="0" smtClean="0"/>
          </a:p>
          <a:p>
            <a:pPr>
              <a:buNone/>
            </a:pPr>
            <a:r>
              <a:rPr lang="ru-RU" sz="1100" dirty="0" smtClean="0"/>
              <a:t>      15. Расходы на финансирование мероприятий по обеспечению пожарной безопасности зданий учреждений культуры </a:t>
            </a:r>
            <a:r>
              <a:rPr lang="ru-RU" sz="1100" b="1" dirty="0" smtClean="0"/>
              <a:t>245,77 тыс.руб</a:t>
            </a:r>
            <a:r>
              <a:rPr lang="ru-RU" sz="1100" dirty="0" smtClean="0"/>
              <a:t>. (</a:t>
            </a:r>
            <a:r>
              <a:rPr lang="ru-RU" sz="1100" dirty="0" err="1" smtClean="0"/>
              <a:t>Чистопольское</a:t>
            </a:r>
            <a:r>
              <a:rPr lang="ru-RU" sz="1100" dirty="0" smtClean="0"/>
              <a:t> с.п. – 95,77 тыс. руб., Юбилейное с.п. – 150 тыс. руб.)</a:t>
            </a:r>
          </a:p>
          <a:p>
            <a:pPr>
              <a:buNone/>
            </a:pPr>
            <a:endParaRPr lang="ru-RU" sz="1100" dirty="0" smtClean="0"/>
          </a:p>
          <a:p>
            <a:pPr>
              <a:buNone/>
            </a:pPr>
            <a:r>
              <a:rPr lang="ru-RU" sz="1100" dirty="0" smtClean="0"/>
              <a:t>      16. Расходы на содержание гидротехнических сооружений, в том числе по предупреждению аварий и чрезвычайных ситуаций на них в сумме </a:t>
            </a:r>
            <a:r>
              <a:rPr lang="ru-RU" sz="1100" b="1" dirty="0" smtClean="0"/>
              <a:t>127,0 тыс. руб</a:t>
            </a:r>
            <a:r>
              <a:rPr lang="ru-RU" sz="1100" dirty="0" smtClean="0"/>
              <a:t>. для </a:t>
            </a:r>
            <a:r>
              <a:rPr lang="ru-RU" sz="1100" dirty="0" err="1" smtClean="0"/>
              <a:t>Макарьевского</a:t>
            </a:r>
            <a:r>
              <a:rPr lang="ru-RU" sz="1100" dirty="0" smtClean="0"/>
              <a:t> сельского поселения.</a:t>
            </a:r>
          </a:p>
          <a:p>
            <a:pPr>
              <a:buNone/>
            </a:pPr>
            <a:endParaRPr lang="ru-RU" sz="1100" dirty="0" smtClean="0"/>
          </a:p>
          <a:p>
            <a:pPr>
              <a:buNone/>
            </a:pPr>
            <a:r>
              <a:rPr lang="ru-RU" sz="1100" dirty="0" smtClean="0"/>
              <a:t>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500" dirty="0" smtClean="0"/>
              <a:t>14 00 Межбюджетные трансферты</a:t>
            </a:r>
            <a:endParaRPr lang="ru-RU" sz="25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ru-RU" dirty="0" smtClean="0"/>
              <a:t> </a:t>
            </a:r>
            <a:r>
              <a:rPr lang="ru-RU" sz="1100" dirty="0" smtClean="0"/>
              <a:t> 17. Расходы на разработку генеральных планов поселений, правил землепользования и застройки, утверждение подготовительной на основе генеральных планов поселений документации по планировке территории сельских поселений Котельничского района в сумме </a:t>
            </a:r>
            <a:r>
              <a:rPr lang="ru-RU" sz="1100" b="1" dirty="0" smtClean="0"/>
              <a:t>300,0 тыс. руб.</a:t>
            </a:r>
            <a:r>
              <a:rPr lang="ru-RU" sz="1100" dirty="0" smtClean="0"/>
              <a:t> для Юбилейного сельского поселения;</a:t>
            </a:r>
          </a:p>
          <a:p>
            <a:pPr algn="just">
              <a:buNone/>
            </a:pPr>
            <a:endParaRPr lang="ru-RU" sz="1100" dirty="0" smtClean="0"/>
          </a:p>
          <a:p>
            <a:pPr>
              <a:buNone/>
            </a:pPr>
            <a:r>
              <a:rPr lang="ru-RU" sz="1100" dirty="0" smtClean="0"/>
              <a:t>   18. Расходы на проведение текущего и капитального ремонта объектов, состоящих в казне района или казне сельского поселения в сумме </a:t>
            </a:r>
            <a:r>
              <a:rPr lang="ru-RU" sz="1100" b="1" dirty="0" smtClean="0"/>
              <a:t>269,5 тыс.р</a:t>
            </a:r>
            <a:r>
              <a:rPr lang="ru-RU" sz="1100" dirty="0" smtClean="0"/>
              <a:t>уб. (Александровское с.п. – 19,5 тыс. руб., </a:t>
            </a:r>
            <a:r>
              <a:rPr lang="ru-RU" sz="1100" dirty="0" err="1" smtClean="0"/>
              <a:t>Биртяевское</a:t>
            </a:r>
            <a:r>
              <a:rPr lang="ru-RU" sz="1100" dirty="0" smtClean="0"/>
              <a:t> – 200,0 тыс. руб., Светловское с.п. – 50,0 тыс. руб.);  </a:t>
            </a:r>
          </a:p>
          <a:p>
            <a:pPr>
              <a:buNone/>
            </a:pPr>
            <a:endParaRPr lang="ru-RU" sz="1100" dirty="0" smtClean="0"/>
          </a:p>
          <a:p>
            <a:pPr>
              <a:buNone/>
            </a:pPr>
            <a:r>
              <a:rPr lang="ru-RU" sz="1100" dirty="0" smtClean="0"/>
              <a:t>    19.  Расходы на проведение кадастровых работ по учету муниципального имущества и земельных участков в сумме </a:t>
            </a:r>
            <a:r>
              <a:rPr lang="ru-RU" sz="1100" b="1" dirty="0" smtClean="0"/>
              <a:t>30тыс.руб. </a:t>
            </a:r>
            <a:r>
              <a:rPr lang="ru-RU" sz="1100" dirty="0" smtClean="0"/>
              <a:t>(</a:t>
            </a:r>
            <a:r>
              <a:rPr lang="ru-RU" sz="1100" dirty="0" err="1" smtClean="0"/>
              <a:t>Чистопольское</a:t>
            </a:r>
            <a:r>
              <a:rPr lang="ru-RU" sz="1100" dirty="0" smtClean="0"/>
              <a:t> сельское поселение);</a:t>
            </a:r>
          </a:p>
          <a:p>
            <a:pPr>
              <a:buNone/>
            </a:pPr>
            <a:endParaRPr lang="ru-RU" sz="1100" dirty="0" smtClean="0"/>
          </a:p>
          <a:p>
            <a:pPr>
              <a:buNone/>
            </a:pPr>
            <a:r>
              <a:rPr lang="ru-RU" sz="1100" dirty="0" smtClean="0"/>
              <a:t>    20.  Расходы на проведение работ по определению рыночной стоимости муниципального имущества в сумме </a:t>
            </a:r>
            <a:r>
              <a:rPr lang="ru-RU" sz="1100" b="1" dirty="0" smtClean="0"/>
              <a:t>10 тыс.руб</a:t>
            </a:r>
            <a:r>
              <a:rPr lang="ru-RU" sz="1100" dirty="0" smtClean="0"/>
              <a:t>. (</a:t>
            </a:r>
            <a:r>
              <a:rPr lang="ru-RU" sz="1100" dirty="0" err="1" smtClean="0"/>
              <a:t>Чистопольское</a:t>
            </a:r>
            <a:r>
              <a:rPr lang="ru-RU" sz="1100" dirty="0" smtClean="0"/>
              <a:t> сельское поселение). </a:t>
            </a:r>
          </a:p>
          <a:p>
            <a:pPr algn="just">
              <a:buNone/>
            </a:pPr>
            <a:endParaRPr lang="ru-RU" sz="1100" dirty="0" smtClean="0"/>
          </a:p>
          <a:p>
            <a:pPr algn="just">
              <a:buNone/>
            </a:pPr>
            <a:r>
              <a:rPr lang="ru-RU" sz="1100" dirty="0" smtClean="0"/>
              <a:t>    21. Обновление книжных фондов МКУК «Искровская сельская библиотека» - </a:t>
            </a:r>
            <a:r>
              <a:rPr lang="ru-RU" sz="1100" b="1" dirty="0" smtClean="0"/>
              <a:t>150 тыс. руб.</a:t>
            </a:r>
          </a:p>
          <a:p>
            <a:pPr algn="just"/>
            <a:endParaRPr lang="ru-RU" sz="1100" dirty="0" smtClean="0"/>
          </a:p>
          <a:p>
            <a:pPr algn="just">
              <a:buNone/>
            </a:pPr>
            <a:r>
              <a:rPr lang="ru-RU" sz="1100" dirty="0" smtClean="0">
                <a:solidFill>
                  <a:schemeClr val="tx1"/>
                </a:solidFill>
              </a:rPr>
              <a:t>    22. Дотация на обеспечение сбалансированности бюджетов поселений Котельничского района – </a:t>
            </a:r>
            <a:r>
              <a:rPr lang="ru-RU" sz="1100" b="1" dirty="0" smtClean="0">
                <a:solidFill>
                  <a:schemeClr val="tx1"/>
                </a:solidFill>
              </a:rPr>
              <a:t>59 800,9 тыс.руб.</a:t>
            </a:r>
          </a:p>
          <a:p>
            <a:pPr algn="just"/>
            <a:endParaRPr lang="ru-RU" sz="1100" b="1" dirty="0" smtClean="0">
              <a:solidFill>
                <a:schemeClr val="tx1"/>
              </a:solidFill>
            </a:endParaRPr>
          </a:p>
          <a:p>
            <a:pPr algn="just">
              <a:buNone/>
            </a:pPr>
            <a:r>
              <a:rPr lang="ru-RU" sz="1100" dirty="0" smtClean="0">
                <a:solidFill>
                  <a:schemeClr val="tx1"/>
                </a:solidFill>
              </a:rPr>
              <a:t>     23. Дотация на выравнивание финансовых возможностей поселений Котельничского района – </a:t>
            </a:r>
            <a:r>
              <a:rPr lang="ru-RU" sz="1100" b="1" dirty="0" smtClean="0">
                <a:solidFill>
                  <a:schemeClr val="tx1"/>
                </a:solidFill>
              </a:rPr>
              <a:t>10 577,0 тыс.руб.</a:t>
            </a:r>
          </a:p>
          <a:p>
            <a:pPr algn="just">
              <a:buNone/>
            </a:pPr>
            <a:endParaRPr lang="ru-RU" sz="1100" b="1" dirty="0" smtClean="0">
              <a:solidFill>
                <a:schemeClr val="tx1"/>
              </a:solidFill>
            </a:endParaRPr>
          </a:p>
          <a:p>
            <a:pPr algn="just">
              <a:buNone/>
            </a:pPr>
            <a:r>
              <a:rPr lang="ru-RU" sz="1100" b="1" dirty="0" smtClean="0">
                <a:solidFill>
                  <a:schemeClr val="tx1"/>
                </a:solidFill>
              </a:rPr>
              <a:t>    </a:t>
            </a:r>
            <a:r>
              <a:rPr lang="ru-RU" sz="1100" dirty="0" smtClean="0">
                <a:solidFill>
                  <a:schemeClr val="tx1"/>
                </a:solidFill>
              </a:rPr>
              <a:t>24. Иная дотация  </a:t>
            </a:r>
            <a:r>
              <a:rPr lang="ru-RU" sz="1100" b="1" dirty="0" smtClean="0">
                <a:solidFill>
                  <a:schemeClr val="tx1"/>
                </a:solidFill>
              </a:rPr>
              <a:t>- 589,98 тыс.руб.</a:t>
            </a:r>
          </a:p>
          <a:p>
            <a:pPr algn="just"/>
            <a:endParaRPr lang="ru-RU" sz="1100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42938" y="1000125"/>
            <a:ext cx="7858125" cy="49784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rgbClr val="91581F"/>
                </a:solidFill>
                <a:latin typeface="Franklin Gothic Book"/>
              </a:rPr>
              <a:t>Брошюра </a:t>
            </a:r>
          </a:p>
          <a:p>
            <a:pPr algn="ctr"/>
            <a:r>
              <a:rPr lang="ru-RU" sz="2000" b="1">
                <a:solidFill>
                  <a:srgbClr val="91581F"/>
                </a:solidFill>
                <a:latin typeface="Franklin Gothic Book"/>
              </a:rPr>
              <a:t>подготовлена финансовым управлением </a:t>
            </a:r>
          </a:p>
          <a:p>
            <a:pPr algn="ctr"/>
            <a:r>
              <a:rPr lang="ru-RU" sz="2000" b="1">
                <a:solidFill>
                  <a:srgbClr val="91581F"/>
                </a:solidFill>
                <a:latin typeface="Franklin Gothic Book"/>
              </a:rPr>
              <a:t>администрации Котельничского района</a:t>
            </a:r>
          </a:p>
          <a:p>
            <a:pPr algn="ctr"/>
            <a:r>
              <a:rPr lang="ru-RU" sz="2000" b="1">
                <a:solidFill>
                  <a:srgbClr val="91581F"/>
                </a:solidFill>
                <a:latin typeface="Franklin Gothic Book"/>
              </a:rPr>
              <a:t>Кировской области</a:t>
            </a:r>
          </a:p>
          <a:p>
            <a:pPr algn="just"/>
            <a:endParaRPr lang="ru-RU" sz="1600">
              <a:solidFill>
                <a:srgbClr val="91581F"/>
              </a:solidFill>
            </a:endParaRPr>
          </a:p>
          <a:p>
            <a:pPr algn="just"/>
            <a:r>
              <a:rPr lang="ru-RU" sz="1600" b="1">
                <a:solidFill>
                  <a:srgbClr val="91581F"/>
                </a:solidFill>
              </a:rPr>
              <a:t>Адрес финансового управления:</a:t>
            </a:r>
          </a:p>
          <a:p>
            <a:pPr algn="just"/>
            <a:r>
              <a:rPr lang="ru-RU" sz="1600">
                <a:solidFill>
                  <a:srgbClr val="91581F"/>
                </a:solidFill>
              </a:rPr>
              <a:t>612600, Российская Федерация, Кировская область, город Котельнич,</a:t>
            </a:r>
          </a:p>
          <a:p>
            <a:pPr algn="just"/>
            <a:r>
              <a:rPr lang="ru-RU" sz="1600">
                <a:solidFill>
                  <a:srgbClr val="91581F"/>
                </a:solidFill>
              </a:rPr>
              <a:t>улица Карла Маркса, дом 16</a:t>
            </a:r>
          </a:p>
          <a:p>
            <a:pPr algn="just"/>
            <a:endParaRPr lang="ru-RU" sz="1600">
              <a:solidFill>
                <a:srgbClr val="91581F"/>
              </a:solidFill>
            </a:endParaRPr>
          </a:p>
          <a:p>
            <a:pPr algn="just"/>
            <a:r>
              <a:rPr lang="ru-RU" sz="1600" b="1">
                <a:solidFill>
                  <a:srgbClr val="91581F"/>
                </a:solidFill>
              </a:rPr>
              <a:t>Телефон:</a:t>
            </a:r>
          </a:p>
          <a:p>
            <a:pPr algn="just"/>
            <a:r>
              <a:rPr lang="ru-RU" sz="1600">
                <a:solidFill>
                  <a:srgbClr val="91581F"/>
                </a:solidFill>
              </a:rPr>
              <a:t>(83342) 4-07-18 – начальник финансового управления</a:t>
            </a:r>
          </a:p>
          <a:p>
            <a:pPr algn="just"/>
            <a:r>
              <a:rPr lang="ru-RU" sz="1600">
                <a:solidFill>
                  <a:srgbClr val="91581F"/>
                </a:solidFill>
              </a:rPr>
              <a:t>(83342) 4-17-47 – заместитель начальника финансового управления</a:t>
            </a:r>
          </a:p>
          <a:p>
            <a:pPr algn="just"/>
            <a:r>
              <a:rPr lang="ru-RU" sz="1600">
                <a:solidFill>
                  <a:srgbClr val="91581F"/>
                </a:solidFill>
              </a:rPr>
              <a:t>(83342) 4-25-97 – бухгалтерия финансового управления</a:t>
            </a:r>
          </a:p>
          <a:p>
            <a:pPr algn="just"/>
            <a:endParaRPr lang="ru-RU" sz="1600">
              <a:solidFill>
                <a:srgbClr val="91581F"/>
              </a:solidFill>
            </a:endParaRPr>
          </a:p>
          <a:p>
            <a:pPr algn="just"/>
            <a:r>
              <a:rPr lang="ru-RU" sz="1600" b="1">
                <a:solidFill>
                  <a:srgbClr val="91581F"/>
                </a:solidFill>
              </a:rPr>
              <a:t>Электронная почта:</a:t>
            </a:r>
          </a:p>
          <a:p>
            <a:pPr algn="just"/>
            <a:r>
              <a:rPr lang="en-US" sz="1600">
                <a:solidFill>
                  <a:srgbClr val="91581F"/>
                </a:solidFill>
              </a:rPr>
              <a:t>fo13@depfin.kirov.ru</a:t>
            </a:r>
            <a:endParaRPr lang="ru-RU" sz="1600">
              <a:solidFill>
                <a:srgbClr val="91581F"/>
              </a:solidFill>
            </a:endParaRPr>
          </a:p>
          <a:p>
            <a:pPr algn="just"/>
            <a:endParaRPr lang="ru-RU" sz="1600">
              <a:solidFill>
                <a:srgbClr val="91581F"/>
              </a:solidFill>
            </a:endParaRPr>
          </a:p>
          <a:p>
            <a:pPr algn="just"/>
            <a:r>
              <a:rPr lang="ru-RU" sz="1600" b="1">
                <a:solidFill>
                  <a:srgbClr val="91581F"/>
                </a:solidFill>
              </a:rPr>
              <a:t>Режим работы:</a:t>
            </a:r>
          </a:p>
          <a:p>
            <a:pPr algn="just"/>
            <a:r>
              <a:rPr lang="ru-RU" sz="1600">
                <a:solidFill>
                  <a:srgbClr val="91581F"/>
                </a:solidFill>
              </a:rPr>
              <a:t>07:48 – 17:00 ежедневно, кроме субботы и воскресенья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5720" y="2143116"/>
            <a:ext cx="8686800" cy="3214710"/>
          </a:xfrm>
        </p:spPr>
        <p:txBody>
          <a:bodyPr/>
          <a:lstStyle/>
          <a:p>
            <a:endParaRPr lang="ru-RU" dirty="0" smtClean="0"/>
          </a:p>
          <a:p>
            <a:pPr marL="0" indent="0" algn="ctr">
              <a:buNone/>
            </a:pPr>
            <a:r>
              <a:rPr lang="ru-RU" sz="4200" b="1" dirty="0" smtClean="0"/>
              <a:t>    </a:t>
            </a:r>
          </a:p>
          <a:p>
            <a:pPr marL="0" indent="0" algn="ctr">
              <a:buNone/>
            </a:pPr>
            <a:r>
              <a:rPr lang="ru-RU" sz="4200" b="1" dirty="0" smtClean="0"/>
              <a:t>СПАСИБО  ЗА  ВНИМАНИЕ!</a:t>
            </a:r>
            <a:endParaRPr lang="ru-RU" sz="4200" b="1" dirty="0"/>
          </a:p>
        </p:txBody>
      </p:sp>
    </p:spTree>
    <p:extLst>
      <p:ext uri="{BB962C8B-B14F-4D97-AF65-F5344CB8AC3E}">
        <p14:creationId xmlns:p14="http://schemas.microsoft.com/office/powerpoint/2010/main" xmlns="" val="2829829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04800" y="214290"/>
            <a:ext cx="8515672" cy="8382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500" dirty="0" smtClean="0"/>
              <a:t>СТРУКТУРА налоговых ДОХОДОВ                                        РАЙОННОГО БЮДЖЕТА, тыс.руб</a:t>
            </a:r>
            <a:r>
              <a:rPr lang="ru-RU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.</a:t>
            </a:r>
            <a:endParaRPr lang="ru-RU" sz="2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22530" name="TextBox 7"/>
          <p:cNvSpPr txBox="1">
            <a:spLocks noChangeArrowheads="1"/>
          </p:cNvSpPr>
          <p:nvPr/>
        </p:nvSpPr>
        <p:spPr bwMode="auto">
          <a:xfrm>
            <a:off x="214313" y="1143000"/>
            <a:ext cx="3000375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100">
                <a:latin typeface="Franklin Gothic Book"/>
              </a:rPr>
              <a:t>.</a:t>
            </a: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xmlns="" val="2544595719"/>
              </p:ext>
            </p:extLst>
          </p:nvPr>
        </p:nvGraphicFramePr>
        <p:xfrm>
          <a:off x="323528" y="1150350"/>
          <a:ext cx="8750175" cy="5310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04800" y="214290"/>
            <a:ext cx="8686800" cy="8382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500" dirty="0" smtClean="0"/>
              <a:t>структура неналоговых ДОХОДОВ РАЙОННОГО БЮДЖЕТА, тыс.руб.</a:t>
            </a:r>
            <a:endParaRPr lang="ru-RU" sz="2500" dirty="0"/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xmlns="" val="30668100"/>
              </p:ext>
            </p:extLst>
          </p:nvPr>
        </p:nvGraphicFramePr>
        <p:xfrm>
          <a:off x="179512" y="1124744"/>
          <a:ext cx="8821644" cy="5616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304800" y="21429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ru-RU" sz="2500" dirty="0" smtClean="0"/>
              <a:t>СТРУКТУРА недоимки на 01.01.2024, тыс. руб.</a:t>
            </a:r>
            <a:endParaRPr lang="ru-RU" sz="2500" dirty="0"/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xmlns="" val="328548031"/>
              </p:ext>
            </p:extLst>
          </p:nvPr>
        </p:nvGraphicFramePr>
        <p:xfrm>
          <a:off x="179215" y="1340768"/>
          <a:ext cx="8928992" cy="5616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518654195"/>
              </p:ext>
            </p:extLst>
          </p:nvPr>
        </p:nvGraphicFramePr>
        <p:xfrm>
          <a:off x="323528" y="1124744"/>
          <a:ext cx="8640960" cy="55761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14282" y="285728"/>
            <a:ext cx="8686800" cy="8382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500" dirty="0" smtClean="0"/>
              <a:t>СТРУКТУРА безвозмездных поступлений                                      в районный БЮДЖЕТ, тыс.руб.</a:t>
            </a:r>
            <a:endParaRPr lang="ru-RU" sz="2500" dirty="0"/>
          </a:p>
        </p:txBody>
      </p:sp>
      <p:sp>
        <p:nvSpPr>
          <p:cNvPr id="6" name="TextBox 1"/>
          <p:cNvSpPr txBox="1"/>
          <p:nvPr/>
        </p:nvSpPr>
        <p:spPr>
          <a:xfrm>
            <a:off x="899592" y="5949280"/>
            <a:ext cx="7200800" cy="75158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800" dirty="0" smtClean="0">
                <a:latin typeface="+mj-lt"/>
              </a:rPr>
              <a:t>455 856,26тыс.руб.</a:t>
            </a:r>
            <a:endParaRPr lang="ru-RU" sz="48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04800" y="214290"/>
            <a:ext cx="8686800" cy="8382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500" dirty="0" smtClean="0"/>
              <a:t>СТРУКТУРА РАСХОДОВ РАЙОННОГО БЮДЖЕТА</a:t>
            </a:r>
            <a:endParaRPr lang="ru-RU" sz="25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785787" y="1143000"/>
          <a:ext cx="7786742" cy="4813396"/>
        </p:xfrm>
        <a:graphic>
          <a:graphicData uri="http://schemas.openxmlformats.org/drawingml/2006/table">
            <a:tbl>
              <a:tblPr/>
              <a:tblGrid>
                <a:gridCol w="5286411"/>
                <a:gridCol w="1285884"/>
                <a:gridCol w="1214447"/>
              </a:tblGrid>
              <a:tr h="413188">
                <a:tc>
                  <a:txBody>
                    <a:bodyPr/>
                    <a:lstStyle/>
                    <a:p>
                      <a:pPr marL="88900" indent="0" algn="l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Наименование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Факт, тыс.руб.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Удельный вес, %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137">
                <a:tc>
                  <a:txBody>
                    <a:bodyPr/>
                    <a:lstStyle/>
                    <a:p>
                      <a:pPr marL="88900" indent="0"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Общегосударственные расходы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58 974,68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9430">
                <a:tc>
                  <a:txBody>
                    <a:bodyPr/>
                    <a:lstStyle/>
                    <a:p>
                      <a:pPr marL="88900" indent="0" algn="l" rtl="0" eaLnBrk="1" fontAlgn="b" latinLnBrk="0" hangingPunct="1"/>
                      <a:r>
                        <a:rPr kumimoji="0" lang="ru-RU" sz="1400" b="0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Национальная оборона</a:t>
                      </a:r>
                      <a:endParaRPr kumimoji="0" lang="ru-RU" sz="1400" b="0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284,0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0,05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9430">
                <a:tc>
                  <a:txBody>
                    <a:bodyPr/>
                    <a:lstStyle/>
                    <a:p>
                      <a:pPr marL="88900" indent="0" algn="l" rtl="0" eaLnBrk="1" fontAlgn="b" latinLnBrk="0" hangingPunct="1"/>
                      <a:r>
                        <a:rPr kumimoji="0" lang="ru-RU" sz="14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Национальная безопасность и правоохранительная деятельность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2 601,4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0,46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137">
                <a:tc>
                  <a:txBody>
                    <a:bodyPr/>
                    <a:lstStyle/>
                    <a:p>
                      <a:pPr marL="88900" indent="0" algn="l" rtl="0" eaLnBrk="1" fontAlgn="b" latinLnBrk="0" hangingPunct="1"/>
                      <a:r>
                        <a:rPr kumimoji="0" lang="ru-RU" sz="14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Национальная экономика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94 259,08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16,79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137">
                <a:tc>
                  <a:txBody>
                    <a:bodyPr/>
                    <a:lstStyle/>
                    <a:p>
                      <a:pPr marL="88900" indent="0" algn="l" rtl="0" eaLnBrk="1" fontAlgn="b" latinLnBrk="0" hangingPunct="1"/>
                      <a:r>
                        <a:rPr kumimoji="0" lang="ru-RU" sz="1400" b="0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Жилищно-коммунальное </a:t>
                      </a:r>
                      <a:r>
                        <a:rPr kumimoji="0" lang="ru-RU" sz="14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хозяйство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23 110,48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4,11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137">
                <a:tc>
                  <a:txBody>
                    <a:bodyPr/>
                    <a:lstStyle/>
                    <a:p>
                      <a:pPr marL="88900" indent="0" algn="l" rtl="0" eaLnBrk="1" fontAlgn="b" latinLnBrk="0" hangingPunct="1"/>
                      <a:r>
                        <a:rPr kumimoji="0" lang="ru-RU" sz="1400" b="0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Охрана окружающей среды</a:t>
                      </a:r>
                      <a:endParaRPr kumimoji="0" lang="ru-RU" sz="1400" b="0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650,46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0,12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137">
                <a:tc>
                  <a:txBody>
                    <a:bodyPr/>
                    <a:lstStyle/>
                    <a:p>
                      <a:pPr marL="88900" indent="0" algn="l" rtl="0" eaLnBrk="1" fontAlgn="b" latinLnBrk="0" hangingPunct="1"/>
                      <a:r>
                        <a:rPr kumimoji="0" lang="ru-RU" sz="14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Образование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230 206,53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41,0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137">
                <a:tc>
                  <a:txBody>
                    <a:bodyPr/>
                    <a:lstStyle/>
                    <a:p>
                      <a:pPr marL="88900" indent="0" algn="l" rtl="0" eaLnBrk="1" fontAlgn="b" latinLnBrk="0" hangingPunct="1"/>
                      <a:r>
                        <a:rPr kumimoji="0" lang="ru-RU" sz="14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Культура и кинематография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13 512,24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2,41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137">
                <a:tc>
                  <a:txBody>
                    <a:bodyPr/>
                    <a:lstStyle/>
                    <a:p>
                      <a:pPr marL="88900" indent="0" algn="l" rtl="0" eaLnBrk="1" fontAlgn="b" latinLnBrk="0" hangingPunct="1"/>
                      <a:r>
                        <a:rPr kumimoji="0" lang="ru-RU" sz="14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Социальная политика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16 715,47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2,98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137">
                <a:tc>
                  <a:txBody>
                    <a:bodyPr/>
                    <a:lstStyle/>
                    <a:p>
                      <a:pPr marL="88900" indent="0" algn="l" rtl="0" eaLnBrk="1" fontAlgn="b" latinLnBrk="0" hangingPunct="1"/>
                      <a:r>
                        <a:rPr kumimoji="0" lang="ru-RU" sz="14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Физическая культура и спорт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27 367,17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4,87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3188">
                <a:tc>
                  <a:txBody>
                    <a:bodyPr/>
                    <a:lstStyle/>
                    <a:p>
                      <a:pPr marL="88900" indent="0" algn="l" rtl="0" eaLnBrk="1" fontAlgn="b" latinLnBrk="0" hangingPunct="1"/>
                      <a:r>
                        <a:rPr kumimoji="0" lang="ru-RU" sz="14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Межбюджетные трансферты общего характера бюджетам сельских поселений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93 804,38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16,71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5656" name="TextBox 1"/>
          <p:cNvSpPr txBox="1">
            <a:spLocks noChangeArrowheads="1"/>
          </p:cNvSpPr>
          <p:nvPr/>
        </p:nvSpPr>
        <p:spPr bwMode="auto">
          <a:xfrm>
            <a:off x="3000375" y="5786454"/>
            <a:ext cx="2714625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algn="ctr"/>
            <a:r>
              <a:rPr lang="ru-RU" sz="4800" dirty="0" smtClean="0">
                <a:latin typeface="+mj-lt"/>
              </a:rPr>
              <a:t>561 485,89 тыс.руб.</a:t>
            </a:r>
            <a:endParaRPr lang="ru-RU" sz="48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04800" y="214290"/>
            <a:ext cx="8686800" cy="8382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500" dirty="0" smtClean="0"/>
              <a:t>РАСХОДЫ РАЙОННОГО БЮДЖЕТА ПО РАЗДЕЛАМ БЮДЖЕТНОЙ КЛАССИФИКАЦИИ, ТЫС.РУБ.</a:t>
            </a:r>
            <a:endParaRPr lang="ru-RU" sz="25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000100" y="1142983"/>
          <a:ext cx="7858179" cy="5572345"/>
        </p:xfrm>
        <a:graphic>
          <a:graphicData uri="http://schemas.openxmlformats.org/drawingml/2006/table">
            <a:tbl>
              <a:tblPr/>
              <a:tblGrid>
                <a:gridCol w="1353037"/>
                <a:gridCol w="1340848"/>
                <a:gridCol w="1377416"/>
                <a:gridCol w="1267711"/>
                <a:gridCol w="1267711"/>
                <a:gridCol w="1251456"/>
              </a:tblGrid>
              <a:tr h="1173234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Наименование раздела бюджетной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классификации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Утверждено</a:t>
                      </a:r>
                    </a:p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сводной бюджетной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росписью</a:t>
                      </a:r>
                    </a:p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(</a:t>
                      </a:r>
                      <a:r>
                        <a:rPr kumimoji="0" lang="ru-RU" sz="1400" b="0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тыс.руб.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)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Факт</a:t>
                      </a:r>
                    </a:p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(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тыс.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руб.)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Процент исполнения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4179">
                <a:tc gridSpan="3"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Общегосударственные расходы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64 181,55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58 974,68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91,89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0773">
                <a:tc gridSpan="3"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Национальная оборона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383,0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284,0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74,15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0773">
                <a:tc gridSpan="3"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Национальная безопасность и правоохранительная деятельность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2 916,35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2 601,4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89,2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4179">
                <a:tc gridSpan="3"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Национальная экономика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110 352,83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94 259,08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85,42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4179">
                <a:tc gridSpan="3"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Жилищно-коммунальное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хозяйство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120 703,81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23 110,48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19,15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4179">
                <a:tc gridSpan="3"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Охрана окружающей среды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1 800,84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650,46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36,12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4179">
                <a:tc gridSpan="3"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Образование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237 623,71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230 206,53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96,88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4179">
                <a:tc gridSpan="3"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Культура и кинематография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23 133,93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13 512,24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58,41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4179">
                <a:tc gridSpan="3"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Социальная политика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17 950,5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16 715,47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93,12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4179">
                <a:tc gridSpan="3"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Физическая культура и спорт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29 168,32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27 367,17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93,82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0773">
                <a:tc gridSpan="3"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Межбюджетные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трансферты общего характера бюджетам сельских поселений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95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117,5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93 804,38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98,62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179"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 dirty="0">
                        <a:solidFill>
                          <a:sysClr val="windowText" lastClr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 dirty="0">
                        <a:solidFill>
                          <a:sysClr val="windowText" lastClr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 dirty="0">
                        <a:solidFill>
                          <a:sysClr val="windowText" lastClr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 dirty="0">
                        <a:solidFill>
                          <a:sysClr val="windowText" lastClr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 dirty="0">
                        <a:solidFill>
                          <a:sysClr val="windowText" lastClr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 dirty="0">
                        <a:solidFill>
                          <a:sysClr val="windowText" lastClr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ppt/theme/themeOverride2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11102</TotalTime>
  <Words>3569</Words>
  <Application>Microsoft Office PowerPoint</Application>
  <PresentationFormat>Экран (4:3)</PresentationFormat>
  <Paragraphs>516</Paragraphs>
  <Slides>34</Slides>
  <Notes>3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6" baseType="lpstr">
      <vt:lpstr>Трек</vt:lpstr>
      <vt:lpstr>Worksheet</vt:lpstr>
      <vt:lpstr>Слайд 1</vt:lpstr>
      <vt:lpstr>Основные параметры районного бюджета, тыс.руб.</vt:lpstr>
      <vt:lpstr>Структура доходов районного бюджета</vt:lpstr>
      <vt:lpstr>СТРУКТУРА налоговых ДОХОДОВ                                        РАЙОННОГО БЮДЖЕТА, тыс.руб.</vt:lpstr>
      <vt:lpstr>структура неналоговых ДОХОДОВ РАЙОННОГО БЮДЖЕТА, тыс.руб.</vt:lpstr>
      <vt:lpstr>СТРУКТУРА недоимки на 01.01.2024, тыс. руб.</vt:lpstr>
      <vt:lpstr>СТРУКТУРА безвозмездных поступлений                                      в районный БЮДЖЕТ, тыс.руб.</vt:lpstr>
      <vt:lpstr>СТРУКТУРА РАСХОДОВ РАЙОННОГО БЮДЖЕТА</vt:lpstr>
      <vt:lpstr>РАСХОДЫ РАЙОННОГО БЮДЖЕТА ПО РАЗДЕЛАМ БЮДЖЕТНОЙ КЛАССИФИКАЦИИ, ТЫС.РУБ.</vt:lpstr>
      <vt:lpstr>01 00 «ОБЩЕГОСУДАРСТВЕННЫЕ ВОПРОСЫ» структура расходов районного бюджета за 2023 год на общегосударственные вопросы (01 раздел)</vt:lpstr>
      <vt:lpstr>03 00 «национальная безопасность и правоохранительная деятельность»</vt:lpstr>
      <vt:lpstr>04 00 «национальная экономика» структура расходов районного бюджета по разделу «Национальная экономика»</vt:lpstr>
      <vt:lpstr>04 05 «сельское хозяйство и рыболовство»</vt:lpstr>
      <vt:lpstr>04 08 «ТРАНСПОРТ»</vt:lpstr>
      <vt:lpstr>04 09 «дорожное хозяйство»</vt:lpstr>
      <vt:lpstr>04 12 Другие вопросы в области национальной экономики</vt:lpstr>
      <vt:lpstr>05 00 «жилищно-коммунальное хозяйство»</vt:lpstr>
      <vt:lpstr>06 00 «ОХРАНА ОКРУЖАЮЩЕЙ СРЕДЫ»</vt:lpstr>
      <vt:lpstr>07 00 «образование»</vt:lpstr>
      <vt:lpstr>Слайд 20</vt:lpstr>
      <vt:lpstr>Слайд 21</vt:lpstr>
      <vt:lpstr>Слайд 22</vt:lpstr>
      <vt:lpstr>07 05 «Профессиональная подготовка,  переподготовка и повышение квалификации»</vt:lpstr>
      <vt:lpstr>07 07 «молодежная политика и оздоровление детей»</vt:lpstr>
      <vt:lpstr>07 09 «Другие вопросы в области образования»</vt:lpstr>
      <vt:lpstr>08 00 «культура и кинематография»</vt:lpstr>
      <vt:lpstr>10 00 «социальная политика»</vt:lpstr>
      <vt:lpstr>11 00 «физическая культура и спорт»</vt:lpstr>
      <vt:lpstr>Слайд 29</vt:lpstr>
      <vt:lpstr>14 00 Межбюджетные трансферты</vt:lpstr>
      <vt:lpstr>14 00 Межбюджетные трансферты</vt:lpstr>
      <vt:lpstr>14 00 Межбюджетные трансферты</vt:lpstr>
      <vt:lpstr>Слайд 33</vt:lpstr>
      <vt:lpstr>Слайд 34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КОТЕЛЬНИЧСКИЙ РАЙОН «Бюджет для граждан» отчет об исполнении бюджета за 2013 год</dc:title>
  <dc:creator>ФУ АКР КО</dc:creator>
  <cp:lastModifiedBy>User</cp:lastModifiedBy>
  <cp:revision>900</cp:revision>
  <cp:lastPrinted>2024-02-01T08:56:29Z</cp:lastPrinted>
  <dcterms:created xsi:type="dcterms:W3CDTF">2014-06-16T04:26:29Z</dcterms:created>
  <dcterms:modified xsi:type="dcterms:W3CDTF">2024-03-28T05:10:28Z</dcterms:modified>
</cp:coreProperties>
</file>